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0"/>
  </p:notesMasterIdLst>
  <p:handoutMasterIdLst>
    <p:handoutMasterId r:id="rId21"/>
  </p:handoutMasterIdLst>
  <p:sldIdLst>
    <p:sldId id="1850" r:id="rId2"/>
    <p:sldId id="1855" r:id="rId3"/>
    <p:sldId id="1856" r:id="rId4"/>
    <p:sldId id="1857" r:id="rId5"/>
    <p:sldId id="1858" r:id="rId6"/>
    <p:sldId id="1859" r:id="rId7"/>
    <p:sldId id="1860" r:id="rId8"/>
    <p:sldId id="1861" r:id="rId9"/>
    <p:sldId id="1862" r:id="rId10"/>
    <p:sldId id="1864" r:id="rId11"/>
    <p:sldId id="1865" r:id="rId12"/>
    <p:sldId id="1866" r:id="rId13"/>
    <p:sldId id="1867" r:id="rId14"/>
    <p:sldId id="1868" r:id="rId15"/>
    <p:sldId id="1869" r:id="rId16"/>
    <p:sldId id="1863" r:id="rId17"/>
    <p:sldId id="1870" r:id="rId18"/>
    <p:sldId id="1871" r:id="rId19"/>
  </p:sldIdLst>
  <p:sldSz cx="9144000" cy="6858000" type="screen4x3"/>
  <p:notesSz cx="6858000" cy="9723438"/>
  <p:defaultTex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21">
          <p15:clr>
            <a:srgbClr val="A4A3A4"/>
          </p15:clr>
        </p15:guide>
        <p15:guide id="2" pos="291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EA00"/>
    <a:srgbClr val="FFCCCC"/>
    <a:srgbClr val="FFE6CD"/>
    <a:srgbClr val="FFFFCC"/>
    <a:srgbClr val="FFD9B3"/>
    <a:srgbClr val="CC9900"/>
    <a:srgbClr val="669900"/>
    <a:srgbClr val="FFFF99"/>
    <a:srgbClr val="99CCFF"/>
    <a:srgbClr val="FFCC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スタイル (淡色)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30" autoAdjust="0"/>
    <p:restoredTop sz="84060" autoAdjust="0"/>
  </p:normalViewPr>
  <p:slideViewPr>
    <p:cSldViewPr>
      <p:cViewPr varScale="1">
        <p:scale>
          <a:sx n="75" d="100"/>
          <a:sy n="75" d="100"/>
        </p:scale>
        <p:origin x="1026"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31" d="100"/>
          <a:sy n="31" d="100"/>
        </p:scale>
        <p:origin x="-1242" y="-5"/>
      </p:cViewPr>
      <p:guideLst>
        <p:guide orient="horz" pos="2121"/>
        <p:guide pos="2915"/>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026"/>
          <p:cNvSpPr>
            <a:spLocks noGrp="1" noChangeArrowheads="1"/>
          </p:cNvSpPr>
          <p:nvPr>
            <p:ph type="hdr" sz="quarter"/>
          </p:nvPr>
        </p:nvSpPr>
        <p:spPr bwMode="auto">
          <a:xfrm>
            <a:off x="0" y="0"/>
            <a:ext cx="3011488" cy="522288"/>
          </a:xfrm>
          <a:prstGeom prst="rect">
            <a:avLst/>
          </a:prstGeom>
          <a:noFill/>
          <a:ln w="9525">
            <a:noFill/>
            <a:miter lim="800000"/>
            <a:headEnd/>
            <a:tailEnd/>
          </a:ln>
          <a:effectLst/>
        </p:spPr>
        <p:txBody>
          <a:bodyPr vert="horz" wrap="square" lIns="91641" tIns="45821" rIns="91641" bIns="45821" numCol="1" anchor="t" anchorCtr="0" compatLnSpc="1">
            <a:prstTxWarp prst="textNoShape">
              <a:avLst/>
            </a:prstTxWarp>
          </a:bodyPr>
          <a:lstStyle>
            <a:lvl1pPr defTabSz="915988">
              <a:defRPr sz="1200">
                <a:latin typeface="Times New Roman" charset="0"/>
                <a:ea typeface="ＭＳ Ｐゴシック" pitchFamily="50" charset="-128"/>
              </a:defRPr>
            </a:lvl1pPr>
          </a:lstStyle>
          <a:p>
            <a:pPr>
              <a:defRPr/>
            </a:pPr>
            <a:endParaRPr lang="en-US" altLang="ja-JP"/>
          </a:p>
        </p:txBody>
      </p:sp>
      <p:sp>
        <p:nvSpPr>
          <p:cNvPr id="12291" name="Rectangle 1027"/>
          <p:cNvSpPr>
            <a:spLocks noGrp="1" noChangeArrowheads="1"/>
          </p:cNvSpPr>
          <p:nvPr>
            <p:ph type="dt" sz="quarter" idx="1"/>
          </p:nvPr>
        </p:nvSpPr>
        <p:spPr bwMode="auto">
          <a:xfrm>
            <a:off x="3860800" y="0"/>
            <a:ext cx="3009900" cy="522288"/>
          </a:xfrm>
          <a:prstGeom prst="rect">
            <a:avLst/>
          </a:prstGeom>
          <a:noFill/>
          <a:ln w="9525">
            <a:noFill/>
            <a:miter lim="800000"/>
            <a:headEnd/>
            <a:tailEnd/>
          </a:ln>
          <a:effectLst/>
        </p:spPr>
        <p:txBody>
          <a:bodyPr vert="horz" wrap="square" lIns="91641" tIns="45821" rIns="91641" bIns="45821" numCol="1" anchor="t" anchorCtr="0" compatLnSpc="1">
            <a:prstTxWarp prst="textNoShape">
              <a:avLst/>
            </a:prstTxWarp>
          </a:bodyPr>
          <a:lstStyle>
            <a:lvl1pPr algn="r" defTabSz="915988">
              <a:defRPr sz="1200">
                <a:latin typeface="Times New Roman" charset="0"/>
                <a:ea typeface="ＭＳ Ｐゴシック" pitchFamily="50" charset="-128"/>
              </a:defRPr>
            </a:lvl1pPr>
          </a:lstStyle>
          <a:p>
            <a:pPr>
              <a:defRPr/>
            </a:pPr>
            <a:endParaRPr lang="en-US" altLang="ja-JP"/>
          </a:p>
        </p:txBody>
      </p:sp>
      <p:sp>
        <p:nvSpPr>
          <p:cNvPr id="12292" name="Rectangle 1028"/>
          <p:cNvSpPr>
            <a:spLocks noGrp="1" noChangeArrowheads="1"/>
          </p:cNvSpPr>
          <p:nvPr>
            <p:ph type="ftr" sz="quarter" idx="2"/>
          </p:nvPr>
        </p:nvSpPr>
        <p:spPr bwMode="auto">
          <a:xfrm>
            <a:off x="0" y="9201150"/>
            <a:ext cx="3011488" cy="522288"/>
          </a:xfrm>
          <a:prstGeom prst="rect">
            <a:avLst/>
          </a:prstGeom>
          <a:noFill/>
          <a:ln w="9525">
            <a:noFill/>
            <a:miter lim="800000"/>
            <a:headEnd/>
            <a:tailEnd/>
          </a:ln>
          <a:effectLst/>
        </p:spPr>
        <p:txBody>
          <a:bodyPr vert="horz" wrap="square" lIns="91641" tIns="45821" rIns="91641" bIns="45821" numCol="1" anchor="b" anchorCtr="0" compatLnSpc="1">
            <a:prstTxWarp prst="textNoShape">
              <a:avLst/>
            </a:prstTxWarp>
          </a:bodyPr>
          <a:lstStyle>
            <a:lvl1pPr defTabSz="915988">
              <a:defRPr sz="1200">
                <a:latin typeface="Times New Roman" charset="0"/>
                <a:ea typeface="ＭＳ Ｐゴシック" pitchFamily="50" charset="-128"/>
              </a:defRPr>
            </a:lvl1pPr>
          </a:lstStyle>
          <a:p>
            <a:pPr>
              <a:defRPr/>
            </a:pPr>
            <a:endParaRPr lang="en-US" altLang="ja-JP"/>
          </a:p>
        </p:txBody>
      </p:sp>
      <p:sp>
        <p:nvSpPr>
          <p:cNvPr id="12293" name="Rectangle 1029"/>
          <p:cNvSpPr>
            <a:spLocks noGrp="1" noChangeArrowheads="1"/>
          </p:cNvSpPr>
          <p:nvPr>
            <p:ph type="sldNum" sz="quarter" idx="3"/>
          </p:nvPr>
        </p:nvSpPr>
        <p:spPr bwMode="auto">
          <a:xfrm>
            <a:off x="3860800" y="9201150"/>
            <a:ext cx="3009900" cy="522288"/>
          </a:xfrm>
          <a:prstGeom prst="rect">
            <a:avLst/>
          </a:prstGeom>
          <a:noFill/>
          <a:ln w="9525">
            <a:noFill/>
            <a:miter lim="800000"/>
            <a:headEnd/>
            <a:tailEnd/>
          </a:ln>
          <a:effectLst/>
        </p:spPr>
        <p:txBody>
          <a:bodyPr vert="horz" wrap="square" lIns="91641" tIns="45821" rIns="91641" bIns="45821" numCol="1" anchor="b" anchorCtr="0" compatLnSpc="1">
            <a:prstTxWarp prst="textNoShape">
              <a:avLst/>
            </a:prstTxWarp>
          </a:bodyPr>
          <a:lstStyle>
            <a:lvl1pPr algn="r" defTabSz="915988">
              <a:defRPr sz="1200">
                <a:latin typeface="Times New Roman" charset="0"/>
                <a:ea typeface="ＭＳ Ｐゴシック" pitchFamily="50" charset="-128"/>
              </a:defRPr>
            </a:lvl1pPr>
          </a:lstStyle>
          <a:p>
            <a:pPr>
              <a:defRPr/>
            </a:pPr>
            <a:fld id="{1CCF55F8-FCE7-4C55-8B98-4A1D4151AF87}" type="slidenum">
              <a:rPr lang="en-US" altLang="ja-JP"/>
              <a:pPr>
                <a:defRPr/>
              </a:pPr>
              <a:t>‹#›</a:t>
            </a:fld>
            <a:endParaRPr lang="en-US" altLang="ja-JP"/>
          </a:p>
        </p:txBody>
      </p:sp>
    </p:spTree>
    <p:extLst>
      <p:ext uri="{BB962C8B-B14F-4D97-AF65-F5344CB8AC3E}">
        <p14:creationId xmlns:p14="http://schemas.microsoft.com/office/powerpoint/2010/main" val="38290618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6191972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charset="0"/>
        <a:ea typeface="ＭＳ Ｐ明朝" pitchFamily="18" charset="-128"/>
        <a:cs typeface="+mn-cs"/>
      </a:defRPr>
    </a:lvl1pPr>
    <a:lvl2pPr marL="457200" algn="l" rtl="0" eaLnBrk="0" fontAlgn="base" hangingPunct="0">
      <a:spcBef>
        <a:spcPct val="30000"/>
      </a:spcBef>
      <a:spcAft>
        <a:spcPct val="0"/>
      </a:spcAft>
      <a:defRPr kumimoji="1" sz="1200" kern="1200">
        <a:solidFill>
          <a:schemeClr val="tx1"/>
        </a:solidFill>
        <a:latin typeface="Times New Roman" charset="0"/>
        <a:ea typeface="ＭＳ Ｐ明朝" pitchFamily="18" charset="-128"/>
        <a:cs typeface="+mn-cs"/>
      </a:defRPr>
    </a:lvl2pPr>
    <a:lvl3pPr marL="914400" algn="l" rtl="0" eaLnBrk="0" fontAlgn="base" hangingPunct="0">
      <a:spcBef>
        <a:spcPct val="30000"/>
      </a:spcBef>
      <a:spcAft>
        <a:spcPct val="0"/>
      </a:spcAft>
      <a:defRPr kumimoji="1" sz="1200" kern="1200">
        <a:solidFill>
          <a:schemeClr val="tx1"/>
        </a:solidFill>
        <a:latin typeface="Times New Roman" charset="0"/>
        <a:ea typeface="ＭＳ Ｐ明朝" pitchFamily="18" charset="-128"/>
        <a:cs typeface="+mn-cs"/>
      </a:defRPr>
    </a:lvl3pPr>
    <a:lvl4pPr marL="1371600" algn="l" rtl="0" eaLnBrk="0" fontAlgn="base" hangingPunct="0">
      <a:spcBef>
        <a:spcPct val="30000"/>
      </a:spcBef>
      <a:spcAft>
        <a:spcPct val="0"/>
      </a:spcAft>
      <a:defRPr kumimoji="1" sz="1200" kern="1200">
        <a:solidFill>
          <a:schemeClr val="tx1"/>
        </a:solidFill>
        <a:latin typeface="Times New Roman" charset="0"/>
        <a:ea typeface="ＭＳ Ｐ明朝" pitchFamily="18" charset="-128"/>
        <a:cs typeface="+mn-cs"/>
      </a:defRPr>
    </a:lvl4pPr>
    <a:lvl5pPr marL="1828800" algn="l" rtl="0" eaLnBrk="0" fontAlgn="base" hangingPunct="0">
      <a:spcBef>
        <a:spcPct val="30000"/>
      </a:spcBef>
      <a:spcAft>
        <a:spcPct val="0"/>
      </a:spcAft>
      <a:defRPr kumimoji="1" sz="1200" kern="1200">
        <a:solidFill>
          <a:schemeClr val="tx1"/>
        </a:solidFill>
        <a:latin typeface="Times New Roman"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2950"/>
            <a:ext cx="4953000" cy="3714750"/>
          </a:xfrm>
          <a:prstGeom prst="rect">
            <a:avLst/>
          </a:prstGeom>
          <a:noFill/>
          <a:ln w="12700">
            <a:solidFill>
              <a:prstClr val="black"/>
            </a:solidFill>
          </a:ln>
        </p:spPr>
      </p:sp>
      <p:sp>
        <p:nvSpPr>
          <p:cNvPr id="3" name="ノート プレースホルダー 2"/>
          <p:cNvSpPr>
            <a:spLocks noGrp="1"/>
          </p:cNvSpPr>
          <p:nvPr>
            <p:ph type="body" idx="1"/>
          </p:nvPr>
        </p:nvSpPr>
        <p:spPr>
          <a:xfrm>
            <a:off x="679450" y="4705350"/>
            <a:ext cx="5435600" cy="4457700"/>
          </a:xfrm>
          <a:prstGeom prst="rect">
            <a:avLst/>
          </a:prstGeom>
        </p:spPr>
        <p:txBody>
          <a:bodyPr/>
          <a:lstStyle/>
          <a:p>
            <a:endParaRPr kumimoji="1" lang="ja-JP" altLang="en-US" dirty="0"/>
          </a:p>
        </p:txBody>
      </p:sp>
    </p:spTree>
    <p:extLst>
      <p:ext uri="{BB962C8B-B14F-4D97-AF65-F5344CB8AC3E}">
        <p14:creationId xmlns:p14="http://schemas.microsoft.com/office/powerpoint/2010/main" val="3450060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2950"/>
            <a:ext cx="4953000" cy="3714750"/>
          </a:xfrm>
          <a:prstGeom prst="rect">
            <a:avLst/>
          </a:prstGeom>
          <a:noFill/>
          <a:ln w="12700">
            <a:solidFill>
              <a:prstClr val="black"/>
            </a:solidFill>
          </a:ln>
        </p:spPr>
      </p:sp>
      <p:sp>
        <p:nvSpPr>
          <p:cNvPr id="3" name="ノート プレースホルダー 2"/>
          <p:cNvSpPr>
            <a:spLocks noGrp="1"/>
          </p:cNvSpPr>
          <p:nvPr>
            <p:ph type="body" idx="1"/>
          </p:nvPr>
        </p:nvSpPr>
        <p:spPr>
          <a:xfrm>
            <a:off x="679450" y="4705350"/>
            <a:ext cx="5435600" cy="4457700"/>
          </a:xfrm>
          <a:prstGeom prst="rect">
            <a:avLst/>
          </a:prstGeom>
        </p:spPr>
        <p:txBody>
          <a:bodyPr/>
          <a:lstStyle/>
          <a:p>
            <a:endParaRPr kumimoji="1" lang="ja-JP" altLang="en-US" dirty="0"/>
          </a:p>
        </p:txBody>
      </p:sp>
    </p:spTree>
    <p:extLst>
      <p:ext uri="{BB962C8B-B14F-4D97-AF65-F5344CB8AC3E}">
        <p14:creationId xmlns:p14="http://schemas.microsoft.com/office/powerpoint/2010/main" val="19510937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2950"/>
            <a:ext cx="4953000" cy="3714750"/>
          </a:xfrm>
          <a:prstGeom prst="rect">
            <a:avLst/>
          </a:prstGeom>
          <a:noFill/>
          <a:ln w="12700">
            <a:solidFill>
              <a:prstClr val="black"/>
            </a:solidFill>
          </a:ln>
        </p:spPr>
      </p:sp>
      <p:sp>
        <p:nvSpPr>
          <p:cNvPr id="3" name="ノート プレースホルダー 2"/>
          <p:cNvSpPr>
            <a:spLocks noGrp="1"/>
          </p:cNvSpPr>
          <p:nvPr>
            <p:ph type="body" idx="1"/>
          </p:nvPr>
        </p:nvSpPr>
        <p:spPr>
          <a:xfrm>
            <a:off x="679450" y="4705350"/>
            <a:ext cx="5435600" cy="4457700"/>
          </a:xfrm>
          <a:prstGeom prst="rect">
            <a:avLst/>
          </a:prstGeom>
        </p:spPr>
        <p:txBody>
          <a:bodyPr/>
          <a:lstStyle/>
          <a:p>
            <a:endParaRPr kumimoji="1" lang="ja-JP" altLang="en-US" dirty="0"/>
          </a:p>
        </p:txBody>
      </p:sp>
    </p:spTree>
    <p:extLst>
      <p:ext uri="{BB962C8B-B14F-4D97-AF65-F5344CB8AC3E}">
        <p14:creationId xmlns:p14="http://schemas.microsoft.com/office/powerpoint/2010/main" val="40045208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2950"/>
            <a:ext cx="4953000" cy="3714750"/>
          </a:xfrm>
          <a:prstGeom prst="rect">
            <a:avLst/>
          </a:prstGeom>
          <a:noFill/>
          <a:ln w="12700">
            <a:solidFill>
              <a:prstClr val="black"/>
            </a:solidFill>
          </a:ln>
        </p:spPr>
      </p:sp>
      <p:sp>
        <p:nvSpPr>
          <p:cNvPr id="3" name="ノート プレースホルダー 2"/>
          <p:cNvSpPr>
            <a:spLocks noGrp="1"/>
          </p:cNvSpPr>
          <p:nvPr>
            <p:ph type="body" idx="1"/>
          </p:nvPr>
        </p:nvSpPr>
        <p:spPr>
          <a:xfrm>
            <a:off x="679450" y="4705350"/>
            <a:ext cx="5435600" cy="4457700"/>
          </a:xfrm>
          <a:prstGeom prst="rect">
            <a:avLst/>
          </a:prstGeom>
        </p:spPr>
        <p:txBody>
          <a:bodyPr/>
          <a:lstStyle/>
          <a:p>
            <a:endParaRPr kumimoji="1" lang="ja-JP" altLang="en-US" dirty="0"/>
          </a:p>
        </p:txBody>
      </p:sp>
    </p:spTree>
    <p:extLst>
      <p:ext uri="{BB962C8B-B14F-4D97-AF65-F5344CB8AC3E}">
        <p14:creationId xmlns:p14="http://schemas.microsoft.com/office/powerpoint/2010/main" val="246637346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2950"/>
            <a:ext cx="4953000" cy="3714750"/>
          </a:xfrm>
          <a:prstGeom prst="rect">
            <a:avLst/>
          </a:prstGeom>
          <a:noFill/>
          <a:ln w="12700">
            <a:solidFill>
              <a:prstClr val="black"/>
            </a:solidFill>
          </a:ln>
        </p:spPr>
      </p:sp>
      <p:sp>
        <p:nvSpPr>
          <p:cNvPr id="3" name="ノート プレースホルダー 2"/>
          <p:cNvSpPr>
            <a:spLocks noGrp="1"/>
          </p:cNvSpPr>
          <p:nvPr>
            <p:ph type="body" idx="1"/>
          </p:nvPr>
        </p:nvSpPr>
        <p:spPr>
          <a:xfrm>
            <a:off x="679450" y="4705350"/>
            <a:ext cx="5435600" cy="4457700"/>
          </a:xfrm>
          <a:prstGeom prst="rect">
            <a:avLst/>
          </a:prstGeom>
        </p:spPr>
        <p:txBody>
          <a:bodyPr/>
          <a:lstStyle/>
          <a:p>
            <a:r>
              <a:rPr kumimoji="1" lang="ja-JP" altLang="en-US" dirty="0" smtClean="0"/>
              <a:t>　</a:t>
            </a:r>
            <a:endParaRPr kumimoji="1" lang="ja-JP" altLang="en-US" dirty="0"/>
          </a:p>
        </p:txBody>
      </p:sp>
    </p:spTree>
    <p:extLst>
      <p:ext uri="{BB962C8B-B14F-4D97-AF65-F5344CB8AC3E}">
        <p14:creationId xmlns:p14="http://schemas.microsoft.com/office/powerpoint/2010/main" val="42715285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2950"/>
            <a:ext cx="4953000" cy="3714750"/>
          </a:xfrm>
          <a:prstGeom prst="rect">
            <a:avLst/>
          </a:prstGeom>
          <a:noFill/>
          <a:ln w="12700">
            <a:solidFill>
              <a:prstClr val="black"/>
            </a:solidFill>
          </a:ln>
        </p:spPr>
      </p:sp>
      <p:sp>
        <p:nvSpPr>
          <p:cNvPr id="3" name="ノート プレースホルダー 2"/>
          <p:cNvSpPr>
            <a:spLocks noGrp="1"/>
          </p:cNvSpPr>
          <p:nvPr>
            <p:ph type="body" idx="1"/>
          </p:nvPr>
        </p:nvSpPr>
        <p:spPr>
          <a:xfrm>
            <a:off x="679450" y="4705350"/>
            <a:ext cx="5435600" cy="4457700"/>
          </a:xfrm>
          <a:prstGeom prst="rect">
            <a:avLst/>
          </a:prstGeom>
        </p:spPr>
        <p:txBody>
          <a:bodyPr/>
          <a:lstStyle/>
          <a:p>
            <a:endParaRPr kumimoji="1" lang="ja-JP" altLang="en-US" dirty="0"/>
          </a:p>
        </p:txBody>
      </p:sp>
    </p:spTree>
    <p:extLst>
      <p:ext uri="{BB962C8B-B14F-4D97-AF65-F5344CB8AC3E}">
        <p14:creationId xmlns:p14="http://schemas.microsoft.com/office/powerpoint/2010/main" val="29554569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2950"/>
            <a:ext cx="4953000" cy="3714750"/>
          </a:xfrm>
          <a:prstGeom prst="rect">
            <a:avLst/>
          </a:prstGeom>
          <a:noFill/>
          <a:ln w="12700">
            <a:solidFill>
              <a:prstClr val="black"/>
            </a:solidFill>
          </a:ln>
        </p:spPr>
      </p:sp>
      <p:sp>
        <p:nvSpPr>
          <p:cNvPr id="3" name="ノート プレースホルダー 2"/>
          <p:cNvSpPr>
            <a:spLocks noGrp="1"/>
          </p:cNvSpPr>
          <p:nvPr>
            <p:ph type="body" idx="1"/>
          </p:nvPr>
        </p:nvSpPr>
        <p:spPr>
          <a:xfrm>
            <a:off x="679450" y="4705350"/>
            <a:ext cx="5435600" cy="4457700"/>
          </a:xfrm>
          <a:prstGeom prst="rect">
            <a:avLst/>
          </a:prstGeom>
        </p:spPr>
        <p:txBody>
          <a:bodyPr/>
          <a:lstStyle/>
          <a:p>
            <a:endParaRPr kumimoji="1" lang="ja-JP" altLang="en-US" dirty="0"/>
          </a:p>
        </p:txBody>
      </p:sp>
    </p:spTree>
    <p:extLst>
      <p:ext uri="{BB962C8B-B14F-4D97-AF65-F5344CB8AC3E}">
        <p14:creationId xmlns:p14="http://schemas.microsoft.com/office/powerpoint/2010/main" val="34916365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2950"/>
            <a:ext cx="4953000" cy="3714750"/>
          </a:xfrm>
          <a:prstGeom prst="rect">
            <a:avLst/>
          </a:prstGeom>
          <a:noFill/>
          <a:ln w="12700">
            <a:solidFill>
              <a:prstClr val="black"/>
            </a:solidFill>
          </a:ln>
        </p:spPr>
      </p:sp>
      <p:sp>
        <p:nvSpPr>
          <p:cNvPr id="3" name="ノート プレースホルダー 2"/>
          <p:cNvSpPr>
            <a:spLocks noGrp="1"/>
          </p:cNvSpPr>
          <p:nvPr>
            <p:ph type="body" idx="1"/>
          </p:nvPr>
        </p:nvSpPr>
        <p:spPr>
          <a:xfrm>
            <a:off x="679450" y="4705350"/>
            <a:ext cx="5435600" cy="4457700"/>
          </a:xfrm>
          <a:prstGeom prst="rect">
            <a:avLst/>
          </a:prstGeom>
        </p:spPr>
        <p:txBody>
          <a:bodyPr/>
          <a:lstStyle/>
          <a:p>
            <a:endParaRPr kumimoji="1" lang="ja-JP" altLang="en-US" dirty="0"/>
          </a:p>
        </p:txBody>
      </p:sp>
    </p:spTree>
    <p:extLst>
      <p:ext uri="{BB962C8B-B14F-4D97-AF65-F5344CB8AC3E}">
        <p14:creationId xmlns:p14="http://schemas.microsoft.com/office/powerpoint/2010/main" val="28970693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2950"/>
            <a:ext cx="4953000" cy="3714750"/>
          </a:xfrm>
          <a:prstGeom prst="rect">
            <a:avLst/>
          </a:prstGeom>
          <a:noFill/>
          <a:ln w="12700">
            <a:solidFill>
              <a:prstClr val="black"/>
            </a:solidFill>
          </a:ln>
        </p:spPr>
      </p:sp>
      <p:sp>
        <p:nvSpPr>
          <p:cNvPr id="3" name="ノート プレースホルダー 2"/>
          <p:cNvSpPr>
            <a:spLocks noGrp="1"/>
          </p:cNvSpPr>
          <p:nvPr>
            <p:ph type="body" idx="1"/>
          </p:nvPr>
        </p:nvSpPr>
        <p:spPr>
          <a:xfrm>
            <a:off x="679450" y="4705350"/>
            <a:ext cx="5435600" cy="4457700"/>
          </a:xfrm>
          <a:prstGeom prst="rect">
            <a:avLst/>
          </a:prstGeom>
        </p:spPr>
        <p:txBody>
          <a:bodyPr/>
          <a:lstStyle/>
          <a:p>
            <a:endParaRPr kumimoji="1" lang="ja-JP" altLang="en-US" dirty="0"/>
          </a:p>
        </p:txBody>
      </p:sp>
    </p:spTree>
    <p:extLst>
      <p:ext uri="{BB962C8B-B14F-4D97-AF65-F5344CB8AC3E}">
        <p14:creationId xmlns:p14="http://schemas.microsoft.com/office/powerpoint/2010/main" val="250430275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2950"/>
            <a:ext cx="4953000" cy="3714750"/>
          </a:xfrm>
          <a:prstGeom prst="rect">
            <a:avLst/>
          </a:prstGeom>
          <a:noFill/>
          <a:ln w="12700">
            <a:solidFill>
              <a:prstClr val="black"/>
            </a:solidFill>
          </a:ln>
        </p:spPr>
      </p:sp>
      <p:sp>
        <p:nvSpPr>
          <p:cNvPr id="3" name="ノート プレースホルダー 2"/>
          <p:cNvSpPr>
            <a:spLocks noGrp="1"/>
          </p:cNvSpPr>
          <p:nvPr>
            <p:ph type="body" idx="1"/>
          </p:nvPr>
        </p:nvSpPr>
        <p:spPr>
          <a:xfrm>
            <a:off x="679450" y="4705350"/>
            <a:ext cx="5435600" cy="4457700"/>
          </a:xfrm>
          <a:prstGeom prst="rect">
            <a:avLst/>
          </a:prstGeom>
        </p:spPr>
        <p:txBody>
          <a:bodyPr/>
          <a:lstStyle/>
          <a:p>
            <a:endParaRPr kumimoji="1" lang="ja-JP" altLang="en-US" dirty="0"/>
          </a:p>
        </p:txBody>
      </p:sp>
    </p:spTree>
    <p:extLst>
      <p:ext uri="{BB962C8B-B14F-4D97-AF65-F5344CB8AC3E}">
        <p14:creationId xmlns:p14="http://schemas.microsoft.com/office/powerpoint/2010/main" val="156175541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2950"/>
            <a:ext cx="4953000" cy="3714750"/>
          </a:xfrm>
          <a:prstGeom prst="rect">
            <a:avLst/>
          </a:prstGeom>
          <a:noFill/>
          <a:ln w="12700">
            <a:solidFill>
              <a:prstClr val="black"/>
            </a:solidFill>
          </a:ln>
        </p:spPr>
      </p:sp>
      <p:sp>
        <p:nvSpPr>
          <p:cNvPr id="3" name="ノート プレースホルダー 2"/>
          <p:cNvSpPr>
            <a:spLocks noGrp="1"/>
          </p:cNvSpPr>
          <p:nvPr>
            <p:ph type="body" idx="1"/>
          </p:nvPr>
        </p:nvSpPr>
        <p:spPr>
          <a:xfrm>
            <a:off x="679450" y="4705350"/>
            <a:ext cx="5435600" cy="4457700"/>
          </a:xfrm>
          <a:prstGeom prst="rect">
            <a:avLst/>
          </a:prstGeom>
        </p:spPr>
        <p:txBody>
          <a:bodyPr/>
          <a:lstStyle/>
          <a:p>
            <a:endParaRPr kumimoji="1" lang="ja-JP" altLang="en-US" dirty="0"/>
          </a:p>
        </p:txBody>
      </p:sp>
    </p:spTree>
    <p:extLst>
      <p:ext uri="{BB962C8B-B14F-4D97-AF65-F5344CB8AC3E}">
        <p14:creationId xmlns:p14="http://schemas.microsoft.com/office/powerpoint/2010/main" val="3450060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2950"/>
            <a:ext cx="4953000" cy="3714750"/>
          </a:xfrm>
          <a:prstGeom prst="rect">
            <a:avLst/>
          </a:prstGeom>
          <a:noFill/>
          <a:ln w="12700">
            <a:solidFill>
              <a:prstClr val="black"/>
            </a:solidFill>
          </a:ln>
        </p:spPr>
      </p:sp>
      <p:sp>
        <p:nvSpPr>
          <p:cNvPr id="3" name="ノート プレースホルダー 2"/>
          <p:cNvSpPr>
            <a:spLocks noGrp="1"/>
          </p:cNvSpPr>
          <p:nvPr>
            <p:ph type="body" idx="1"/>
          </p:nvPr>
        </p:nvSpPr>
        <p:spPr>
          <a:xfrm>
            <a:off x="679450" y="4705350"/>
            <a:ext cx="5435600" cy="4457700"/>
          </a:xfrm>
          <a:prstGeom prst="rect">
            <a:avLst/>
          </a:prstGeom>
        </p:spPr>
        <p:txBody>
          <a:bodyPr/>
          <a:lstStyle/>
          <a:p>
            <a:endParaRPr kumimoji="1" lang="ja-JP" altLang="en-US" dirty="0"/>
          </a:p>
        </p:txBody>
      </p:sp>
    </p:spTree>
    <p:extLst>
      <p:ext uri="{BB962C8B-B14F-4D97-AF65-F5344CB8AC3E}">
        <p14:creationId xmlns:p14="http://schemas.microsoft.com/office/powerpoint/2010/main" val="35565176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2950"/>
            <a:ext cx="4953000" cy="3714750"/>
          </a:xfrm>
          <a:prstGeom prst="rect">
            <a:avLst/>
          </a:prstGeom>
          <a:noFill/>
          <a:ln w="12700">
            <a:solidFill>
              <a:prstClr val="black"/>
            </a:solidFill>
          </a:ln>
        </p:spPr>
      </p:sp>
      <p:sp>
        <p:nvSpPr>
          <p:cNvPr id="3" name="ノート プレースホルダー 2"/>
          <p:cNvSpPr>
            <a:spLocks noGrp="1"/>
          </p:cNvSpPr>
          <p:nvPr>
            <p:ph type="body" idx="1"/>
          </p:nvPr>
        </p:nvSpPr>
        <p:spPr>
          <a:xfrm>
            <a:off x="679450" y="4705350"/>
            <a:ext cx="5435600" cy="4457700"/>
          </a:xfrm>
          <a:prstGeom prst="rect">
            <a:avLst/>
          </a:prstGeom>
        </p:spPr>
        <p:txBody>
          <a:bodyPr/>
          <a:lstStyle/>
          <a:p>
            <a:endParaRPr kumimoji="1" lang="ja-JP" altLang="en-US" dirty="0"/>
          </a:p>
        </p:txBody>
      </p:sp>
    </p:spTree>
    <p:extLst>
      <p:ext uri="{BB962C8B-B14F-4D97-AF65-F5344CB8AC3E}">
        <p14:creationId xmlns:p14="http://schemas.microsoft.com/office/powerpoint/2010/main" val="42169322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2950"/>
            <a:ext cx="4953000" cy="3714750"/>
          </a:xfrm>
          <a:prstGeom prst="rect">
            <a:avLst/>
          </a:prstGeom>
          <a:noFill/>
          <a:ln w="12700">
            <a:solidFill>
              <a:prstClr val="black"/>
            </a:solidFill>
          </a:ln>
        </p:spPr>
      </p:sp>
      <p:sp>
        <p:nvSpPr>
          <p:cNvPr id="3" name="ノート プレースホルダー 2"/>
          <p:cNvSpPr>
            <a:spLocks noGrp="1"/>
          </p:cNvSpPr>
          <p:nvPr>
            <p:ph type="body" idx="1"/>
          </p:nvPr>
        </p:nvSpPr>
        <p:spPr>
          <a:xfrm>
            <a:off x="679450" y="4705350"/>
            <a:ext cx="5435600" cy="4457700"/>
          </a:xfrm>
          <a:prstGeom prst="rect">
            <a:avLst/>
          </a:prstGeom>
        </p:spPr>
        <p:txBody>
          <a:bodyPr/>
          <a:lstStyle/>
          <a:p>
            <a:endParaRPr kumimoji="1" lang="ja-JP" altLang="en-US" dirty="0"/>
          </a:p>
        </p:txBody>
      </p:sp>
    </p:spTree>
    <p:extLst>
      <p:ext uri="{BB962C8B-B14F-4D97-AF65-F5344CB8AC3E}">
        <p14:creationId xmlns:p14="http://schemas.microsoft.com/office/powerpoint/2010/main" val="33247665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2950"/>
            <a:ext cx="4953000" cy="3714750"/>
          </a:xfrm>
          <a:prstGeom prst="rect">
            <a:avLst/>
          </a:prstGeom>
          <a:noFill/>
          <a:ln w="12700">
            <a:solidFill>
              <a:prstClr val="black"/>
            </a:solidFill>
          </a:ln>
        </p:spPr>
      </p:sp>
      <p:sp>
        <p:nvSpPr>
          <p:cNvPr id="3" name="ノート プレースホルダー 2"/>
          <p:cNvSpPr>
            <a:spLocks noGrp="1"/>
          </p:cNvSpPr>
          <p:nvPr>
            <p:ph type="body" idx="1"/>
          </p:nvPr>
        </p:nvSpPr>
        <p:spPr>
          <a:xfrm>
            <a:off x="679450" y="4705350"/>
            <a:ext cx="5435600" cy="4457700"/>
          </a:xfrm>
          <a:prstGeom prst="rect">
            <a:avLst/>
          </a:prstGeom>
        </p:spPr>
        <p:txBody>
          <a:bodyPr/>
          <a:lstStyle/>
          <a:p>
            <a:endParaRPr kumimoji="1" lang="ja-JP" altLang="en-US" dirty="0"/>
          </a:p>
        </p:txBody>
      </p:sp>
    </p:spTree>
    <p:extLst>
      <p:ext uri="{BB962C8B-B14F-4D97-AF65-F5344CB8AC3E}">
        <p14:creationId xmlns:p14="http://schemas.microsoft.com/office/powerpoint/2010/main" val="10599106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2950"/>
            <a:ext cx="4953000" cy="3714750"/>
          </a:xfrm>
          <a:prstGeom prst="rect">
            <a:avLst/>
          </a:prstGeom>
          <a:noFill/>
          <a:ln w="12700">
            <a:solidFill>
              <a:prstClr val="black"/>
            </a:solidFill>
          </a:ln>
        </p:spPr>
      </p:sp>
      <p:sp>
        <p:nvSpPr>
          <p:cNvPr id="3" name="ノート プレースホルダー 2"/>
          <p:cNvSpPr>
            <a:spLocks noGrp="1"/>
          </p:cNvSpPr>
          <p:nvPr>
            <p:ph type="body" idx="1"/>
          </p:nvPr>
        </p:nvSpPr>
        <p:spPr>
          <a:xfrm>
            <a:off x="679450" y="4705350"/>
            <a:ext cx="5435600" cy="4457700"/>
          </a:xfrm>
          <a:prstGeom prst="rect">
            <a:avLst/>
          </a:prstGeom>
        </p:spPr>
        <p:txBody>
          <a:bodyPr/>
          <a:lstStyle/>
          <a:p>
            <a:endParaRPr kumimoji="1" lang="ja-JP" altLang="en-US" dirty="0"/>
          </a:p>
        </p:txBody>
      </p:sp>
    </p:spTree>
    <p:extLst>
      <p:ext uri="{BB962C8B-B14F-4D97-AF65-F5344CB8AC3E}">
        <p14:creationId xmlns:p14="http://schemas.microsoft.com/office/powerpoint/2010/main" val="2375764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2950"/>
            <a:ext cx="4953000" cy="3714750"/>
          </a:xfrm>
          <a:prstGeom prst="rect">
            <a:avLst/>
          </a:prstGeom>
          <a:noFill/>
          <a:ln w="12700">
            <a:solidFill>
              <a:prstClr val="black"/>
            </a:solidFill>
          </a:ln>
        </p:spPr>
      </p:sp>
      <p:sp>
        <p:nvSpPr>
          <p:cNvPr id="3" name="ノート プレースホルダー 2"/>
          <p:cNvSpPr>
            <a:spLocks noGrp="1"/>
          </p:cNvSpPr>
          <p:nvPr>
            <p:ph type="body" idx="1"/>
          </p:nvPr>
        </p:nvSpPr>
        <p:spPr>
          <a:xfrm>
            <a:off x="679450" y="4705350"/>
            <a:ext cx="5435600" cy="4457700"/>
          </a:xfrm>
          <a:prstGeom prst="rect">
            <a:avLst/>
          </a:prstGeom>
        </p:spPr>
        <p:txBody>
          <a:bodyPr/>
          <a:lstStyle/>
          <a:p>
            <a:endParaRPr kumimoji="1" lang="ja-JP" altLang="en-US" dirty="0"/>
          </a:p>
        </p:txBody>
      </p:sp>
    </p:spTree>
    <p:extLst>
      <p:ext uri="{BB962C8B-B14F-4D97-AF65-F5344CB8AC3E}">
        <p14:creationId xmlns:p14="http://schemas.microsoft.com/office/powerpoint/2010/main" val="31446533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0" y="742950"/>
            <a:ext cx="4953000" cy="3714750"/>
          </a:xfrm>
          <a:prstGeom prst="rect">
            <a:avLst/>
          </a:prstGeom>
          <a:noFill/>
          <a:ln w="12700">
            <a:solidFill>
              <a:prstClr val="black"/>
            </a:solidFill>
          </a:ln>
        </p:spPr>
      </p:sp>
      <p:sp>
        <p:nvSpPr>
          <p:cNvPr id="3" name="ノート プレースホルダー 2"/>
          <p:cNvSpPr>
            <a:spLocks noGrp="1"/>
          </p:cNvSpPr>
          <p:nvPr>
            <p:ph type="body" idx="1"/>
          </p:nvPr>
        </p:nvSpPr>
        <p:spPr>
          <a:xfrm>
            <a:off x="679450" y="4705350"/>
            <a:ext cx="5435600" cy="4457700"/>
          </a:xfrm>
          <a:prstGeom prst="rect">
            <a:avLst/>
          </a:prstGeom>
        </p:spPr>
        <p:txBody>
          <a:bodyPr/>
          <a:lstStyle/>
          <a:p>
            <a:endParaRPr kumimoji="1" lang="ja-JP" altLang="en-US" dirty="0"/>
          </a:p>
        </p:txBody>
      </p:sp>
    </p:spTree>
    <p:extLst>
      <p:ext uri="{BB962C8B-B14F-4D97-AF65-F5344CB8AC3E}">
        <p14:creationId xmlns:p14="http://schemas.microsoft.com/office/powerpoint/2010/main" val="10341496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smtClean="0"/>
              <a:t>マスタ サブタイトルの書式設定</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B02A757-AC07-406C-AE14-26F9F38FF065}" type="slidenum">
              <a:rPr lang="en-US" altLang="ja-JP"/>
              <a:pPr>
                <a:defRPr/>
              </a:pPr>
              <a:t>‹#›</a:t>
            </a:fld>
            <a:endParaRPr lang="en-US" altLang="ja-JP"/>
          </a:p>
        </p:txBody>
      </p:sp>
    </p:spTree>
    <p:extLst>
      <p:ext uri="{BB962C8B-B14F-4D97-AF65-F5344CB8AC3E}">
        <p14:creationId xmlns:p14="http://schemas.microsoft.com/office/powerpoint/2010/main" val="4069319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F750A40E-D68D-47E9-B90C-33DF2E166413}" type="slidenum">
              <a:rPr lang="en-US" altLang="ja-JP"/>
              <a:pPr>
                <a:defRPr/>
              </a:pPr>
              <a:t>‹#›</a:t>
            </a:fld>
            <a:endParaRPr lang="en-US" altLang="ja-JP"/>
          </a:p>
        </p:txBody>
      </p:sp>
    </p:spTree>
    <p:extLst>
      <p:ext uri="{BB962C8B-B14F-4D97-AF65-F5344CB8AC3E}">
        <p14:creationId xmlns:p14="http://schemas.microsoft.com/office/powerpoint/2010/main" val="18083336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685800" y="609600"/>
            <a:ext cx="5676900" cy="5486400"/>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BB462C4-4AE1-461A-8D3B-3322A1E4F960}" type="slidenum">
              <a:rPr lang="en-US" altLang="ja-JP"/>
              <a:pPr>
                <a:defRPr/>
              </a:pPr>
              <a:t>‹#›</a:t>
            </a:fld>
            <a:endParaRPr lang="en-US" altLang="ja-JP"/>
          </a:p>
        </p:txBody>
      </p:sp>
    </p:spTree>
    <p:extLst>
      <p:ext uri="{BB962C8B-B14F-4D97-AF65-F5344CB8AC3E}">
        <p14:creationId xmlns:p14="http://schemas.microsoft.com/office/powerpoint/2010/main" val="27087762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22_タイトル スライド">
    <p:spTree>
      <p:nvGrpSpPr>
        <p:cNvPr id="1" name=""/>
        <p:cNvGrpSpPr/>
        <p:nvPr/>
      </p:nvGrpSpPr>
      <p:grpSpPr>
        <a:xfrm>
          <a:off x="0" y="0"/>
          <a:ext cx="0" cy="0"/>
          <a:chOff x="0" y="0"/>
          <a:chExt cx="0" cy="0"/>
        </a:xfrm>
      </p:grpSpPr>
      <p:sp>
        <p:nvSpPr>
          <p:cNvPr id="7" name="スライド番号プレースホルダー 5"/>
          <p:cNvSpPr txBox="1">
            <a:spLocks/>
          </p:cNvSpPr>
          <p:nvPr userDrawn="1"/>
        </p:nvSpPr>
        <p:spPr bwMode="auto">
          <a:xfrm>
            <a:off x="592138" y="6348809"/>
            <a:ext cx="8175625" cy="457200"/>
          </a:xfrm>
          <a:prstGeom prst="rect">
            <a:avLst/>
          </a:prstGeom>
          <a:noFill/>
          <a:ln w="9525">
            <a:noFill/>
            <a:miter lim="800000"/>
            <a:headEnd/>
            <a:tailEnd/>
          </a:ln>
          <a:effectLst/>
        </p:spPr>
        <p:txBody>
          <a:bodyPr wrap="none" lIns="92075" tIns="46038" rIns="92075" bIns="46038" anchor="ctr"/>
          <a:ls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r">
              <a:defRPr/>
            </a:pPr>
            <a:fld id="{0EF9C33E-4FC0-4B76-A029-97C34F34FA6F}" type="slidenum">
              <a:rPr lang="ja-JP" altLang="en-US" sz="1400" smtClean="0">
                <a:solidFill>
                  <a:srgbClr val="7878DE"/>
                </a:solidFill>
                <a:latin typeface="Arial" pitchFamily="34" charset="0"/>
              </a:rPr>
              <a:pPr algn="r">
                <a:defRPr/>
              </a:pPr>
              <a:t>‹#›</a:t>
            </a:fld>
            <a:endParaRPr lang="en-US" altLang="ja-JP" sz="1400" smtClean="0">
              <a:solidFill>
                <a:srgbClr val="7878DE"/>
              </a:solidFill>
              <a:latin typeface="Arial" pitchFamily="34" charset="0"/>
            </a:endParaRPr>
          </a:p>
        </p:txBody>
      </p:sp>
      <p:sp>
        <p:nvSpPr>
          <p:cNvPr id="8" name="Rectangle 4"/>
          <p:cNvSpPr>
            <a:spLocks noChangeArrowheads="1"/>
          </p:cNvSpPr>
          <p:nvPr userDrawn="1"/>
        </p:nvSpPr>
        <p:spPr bwMode="auto">
          <a:xfrm>
            <a:off x="1917700" y="6472634"/>
            <a:ext cx="5486400" cy="15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algn="ctr" eaLnBrk="1" hangingPunct="1">
              <a:defRPr/>
            </a:pPr>
            <a:r>
              <a:rPr kumimoji="0" lang="en-US" altLang="ja-JP" sz="800" b="1" i="1" dirty="0" smtClean="0">
                <a:solidFill>
                  <a:schemeClr val="accent6">
                    <a:lumMod val="60000"/>
                    <a:lumOff val="40000"/>
                  </a:schemeClr>
                </a:solidFill>
                <a:latin typeface="Times New Roman" pitchFamily="18" charset="0"/>
              </a:rPr>
              <a:t>Copyright </a:t>
            </a:r>
            <a:r>
              <a:rPr kumimoji="0" lang="en-US" altLang="ja-JP" sz="800" b="1" i="1" dirty="0" smtClean="0">
                <a:solidFill>
                  <a:schemeClr val="accent6">
                    <a:lumMod val="60000"/>
                    <a:lumOff val="40000"/>
                  </a:schemeClr>
                </a:solidFill>
                <a:latin typeface="Times New Roman" pitchFamily="18" charset="0"/>
                <a:cs typeface="Times New Roman" pitchFamily="18" charset="0"/>
              </a:rPr>
              <a:t>© </a:t>
            </a:r>
            <a:r>
              <a:rPr kumimoji="0" lang="ja-JP" altLang="en-US" sz="800" b="1" i="1" dirty="0" smtClean="0">
                <a:solidFill>
                  <a:schemeClr val="accent6">
                    <a:lumMod val="60000"/>
                    <a:lumOff val="40000"/>
                  </a:schemeClr>
                </a:solidFill>
                <a:latin typeface="Times New Roman" pitchFamily="18" charset="0"/>
                <a:cs typeface="Times New Roman" pitchFamily="18" charset="0"/>
              </a:rPr>
              <a:t>　　　</a:t>
            </a:r>
            <a:r>
              <a:rPr kumimoji="0" lang="en-US" altLang="ja-JP" sz="800" b="1" i="1" dirty="0" smtClean="0">
                <a:solidFill>
                  <a:schemeClr val="accent6">
                    <a:lumMod val="60000"/>
                    <a:lumOff val="40000"/>
                  </a:schemeClr>
                </a:solidFill>
                <a:latin typeface="Times New Roman" pitchFamily="18" charset="0"/>
                <a:cs typeface="Times New Roman" pitchFamily="18" charset="0"/>
              </a:rPr>
              <a:t>Yoshinori </a:t>
            </a:r>
            <a:r>
              <a:rPr kumimoji="0" lang="en-US" altLang="ja-JP" sz="800" b="1" i="1" dirty="0" err="1" smtClean="0">
                <a:solidFill>
                  <a:schemeClr val="accent6">
                    <a:lumMod val="60000"/>
                    <a:lumOff val="40000"/>
                  </a:schemeClr>
                </a:solidFill>
                <a:latin typeface="Times New Roman" pitchFamily="18" charset="0"/>
                <a:cs typeface="Times New Roman" pitchFamily="18" charset="0"/>
              </a:rPr>
              <a:t>Kitahara</a:t>
            </a:r>
            <a:endParaRPr kumimoji="0" lang="en-US" altLang="ja-JP" sz="800" b="1" i="1" dirty="0" smtClean="0">
              <a:solidFill>
                <a:schemeClr val="accent6">
                  <a:lumMod val="60000"/>
                  <a:lumOff val="40000"/>
                </a:schemeClr>
              </a:solidFill>
              <a:latin typeface="Times New Roman" pitchFamily="18" charset="0"/>
            </a:endParaRPr>
          </a:p>
        </p:txBody>
      </p:sp>
      <p:cxnSp>
        <p:nvCxnSpPr>
          <p:cNvPr id="9" name="直線コネクタ 8"/>
          <p:cNvCxnSpPr>
            <a:cxnSpLocks noChangeShapeType="1"/>
          </p:cNvCxnSpPr>
          <p:nvPr userDrawn="1"/>
        </p:nvCxnSpPr>
        <p:spPr bwMode="auto">
          <a:xfrm>
            <a:off x="441325" y="6456759"/>
            <a:ext cx="8369300" cy="0"/>
          </a:xfrm>
          <a:prstGeom prst="line">
            <a:avLst/>
          </a:prstGeom>
          <a:noFill/>
          <a:ln w="57150" algn="ctr">
            <a:solidFill>
              <a:schemeClr val="accent6">
                <a:lumMod val="60000"/>
                <a:lumOff val="40000"/>
              </a:schemeClr>
            </a:solidFill>
            <a:round/>
            <a:headEnd type="none" w="sm" len="sm"/>
            <a:tailEnd type="none" w="sm" len="sm"/>
          </a:ln>
          <a:extLst>
            <a:ext uri="{909E8E84-426E-40DD-AFC4-6F175D3DCCD1}">
              <a14:hiddenFill xmlns:a14="http://schemas.microsoft.com/office/drawing/2010/main">
                <a:noFill/>
              </a14:hiddenFill>
            </a:ext>
          </a:extLst>
        </p:spPr>
      </p:cxnSp>
      <p:cxnSp>
        <p:nvCxnSpPr>
          <p:cNvPr id="10" name="直線コネクタ 9"/>
          <p:cNvCxnSpPr>
            <a:cxnSpLocks noChangeShapeType="1"/>
          </p:cNvCxnSpPr>
          <p:nvPr userDrawn="1"/>
        </p:nvCxnSpPr>
        <p:spPr bwMode="auto">
          <a:xfrm>
            <a:off x="479424" y="536178"/>
            <a:ext cx="8369300" cy="0"/>
          </a:xfrm>
          <a:prstGeom prst="line">
            <a:avLst/>
          </a:prstGeom>
          <a:noFill/>
          <a:ln w="57150" algn="ctr">
            <a:solidFill>
              <a:schemeClr val="accent6">
                <a:lumMod val="60000"/>
                <a:lumOff val="40000"/>
              </a:schemeClr>
            </a:solidFill>
            <a:round/>
            <a:headEnd type="none" w="sm" len="sm"/>
            <a:tailEnd type="none" w="sm" len="sm"/>
          </a:ln>
          <a:extLst>
            <a:ext uri="{909E8E84-426E-40DD-AFC4-6F175D3DCCD1}">
              <a14:hiddenFill xmlns:a14="http://schemas.microsoft.com/office/drawing/2010/main">
                <a:noFill/>
              </a14:hiddenFill>
            </a:ext>
          </a:extLst>
        </p:spPr>
      </p:cxnSp>
      <p:sp>
        <p:nvSpPr>
          <p:cNvPr id="11" name="正方形/長方形 10"/>
          <p:cNvSpPr>
            <a:spLocks noChangeArrowheads="1"/>
          </p:cNvSpPr>
          <p:nvPr userDrawn="1"/>
        </p:nvSpPr>
        <p:spPr bwMode="auto">
          <a:xfrm>
            <a:off x="376237" y="51991"/>
            <a:ext cx="2362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defPPr>
              <a:defRPr lang="ja-JP"/>
            </a:defPPr>
            <a:lvl1pPr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pitchFamily="34" charset="0"/>
                <a:ea typeface="ＭＳ Ｐゴシック" pitchFamily="50" charset="-128"/>
                <a:cs typeface="+mn-cs"/>
              </a:defRPr>
            </a:lvl5pPr>
            <a:lvl6pPr marL="2286000" algn="l" defTabSz="914400" rtl="0" eaLnBrk="1" latinLnBrk="0" hangingPunct="1">
              <a:defRPr kumimoji="1" kern="1200">
                <a:solidFill>
                  <a:schemeClr val="tx1"/>
                </a:solidFill>
                <a:latin typeface="Arial" pitchFamily="34" charset="0"/>
                <a:ea typeface="ＭＳ Ｐゴシック" pitchFamily="50" charset="-128"/>
                <a:cs typeface="+mn-cs"/>
              </a:defRPr>
            </a:lvl6pPr>
            <a:lvl7pPr marL="2743200" algn="l" defTabSz="914400" rtl="0" eaLnBrk="1" latinLnBrk="0" hangingPunct="1">
              <a:defRPr kumimoji="1" kern="1200">
                <a:solidFill>
                  <a:schemeClr val="tx1"/>
                </a:solidFill>
                <a:latin typeface="Arial" pitchFamily="34" charset="0"/>
                <a:ea typeface="ＭＳ Ｐゴシック" pitchFamily="50" charset="-128"/>
                <a:cs typeface="+mn-cs"/>
              </a:defRPr>
            </a:lvl7pPr>
            <a:lvl8pPr marL="3200400" algn="l" defTabSz="914400" rtl="0" eaLnBrk="1" latinLnBrk="0" hangingPunct="1">
              <a:defRPr kumimoji="1" kern="1200">
                <a:solidFill>
                  <a:schemeClr val="tx1"/>
                </a:solidFill>
                <a:latin typeface="Arial" pitchFamily="34" charset="0"/>
                <a:ea typeface="ＭＳ Ｐゴシック" pitchFamily="50" charset="-128"/>
                <a:cs typeface="+mn-cs"/>
              </a:defRPr>
            </a:lvl8pPr>
            <a:lvl9pPr marL="3657600" algn="l" defTabSz="914400" rtl="0" eaLnBrk="1" latinLnBrk="0" hangingPunct="1">
              <a:defRPr kumimoji="1" kern="1200">
                <a:solidFill>
                  <a:schemeClr val="tx1"/>
                </a:solidFill>
                <a:latin typeface="Arial" pitchFamily="34" charset="0"/>
                <a:ea typeface="ＭＳ Ｐゴシック" pitchFamily="50" charset="-128"/>
                <a:cs typeface="+mn-cs"/>
              </a:defRPr>
            </a:lvl9pPr>
          </a:lstStyle>
          <a:p>
            <a:pPr eaLnBrk="1" hangingPunct="1">
              <a:defRPr/>
            </a:pPr>
            <a:r>
              <a:rPr lang="ja-JP" altLang="en-US" sz="2000" smtClean="0">
                <a:solidFill>
                  <a:srgbClr val="8585E0"/>
                </a:solidFill>
                <a:latin typeface="HGP行書体" pitchFamily="66" charset="-128"/>
                <a:ea typeface="HGP行書体" pitchFamily="66" charset="-128"/>
              </a:rPr>
              <a:t>テックデザインセミナー</a:t>
            </a:r>
          </a:p>
        </p:txBody>
      </p:sp>
    </p:spTree>
    <p:extLst>
      <p:ext uri="{BB962C8B-B14F-4D97-AF65-F5344CB8AC3E}">
        <p14:creationId xmlns:p14="http://schemas.microsoft.com/office/powerpoint/2010/main" val="3825000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0AD202BB-980F-48C0-B091-A1FBA6D6163D}" type="slidenum">
              <a:rPr lang="en-US" altLang="ja-JP"/>
              <a:pPr>
                <a:defRPr/>
              </a:pPr>
              <a:t>‹#›</a:t>
            </a:fld>
            <a:endParaRPr lang="en-US" altLang="ja-JP"/>
          </a:p>
        </p:txBody>
      </p:sp>
    </p:spTree>
    <p:extLst>
      <p:ext uri="{BB962C8B-B14F-4D97-AF65-F5344CB8AC3E}">
        <p14:creationId xmlns:p14="http://schemas.microsoft.com/office/powerpoint/2010/main" val="39322714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1DA584F-1D76-48CF-8F09-18FCF444D08A}" type="slidenum">
              <a:rPr lang="en-US" altLang="ja-JP"/>
              <a:pPr>
                <a:defRPr/>
              </a:pPr>
              <a:t>‹#›</a:t>
            </a:fld>
            <a:endParaRPr lang="en-US" altLang="ja-JP"/>
          </a:p>
        </p:txBody>
      </p:sp>
    </p:spTree>
    <p:extLst>
      <p:ext uri="{BB962C8B-B14F-4D97-AF65-F5344CB8AC3E}">
        <p14:creationId xmlns:p14="http://schemas.microsoft.com/office/powerpoint/2010/main" val="9645349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BE400A9B-F445-42B4-B911-B642A9B84FF1}" type="slidenum">
              <a:rPr lang="en-US" altLang="ja-JP"/>
              <a:pPr>
                <a:defRPr/>
              </a:pPr>
              <a:t>‹#›</a:t>
            </a:fld>
            <a:endParaRPr lang="en-US" altLang="ja-JP"/>
          </a:p>
        </p:txBody>
      </p:sp>
    </p:spTree>
    <p:extLst>
      <p:ext uri="{BB962C8B-B14F-4D97-AF65-F5344CB8AC3E}">
        <p14:creationId xmlns:p14="http://schemas.microsoft.com/office/powerpoint/2010/main" val="4159132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796591F7-E1DC-46A1-A82A-77A384FEBD47}" type="slidenum">
              <a:rPr lang="en-US" altLang="ja-JP"/>
              <a:pPr>
                <a:defRPr/>
              </a:pPr>
              <a:t>‹#›</a:t>
            </a:fld>
            <a:endParaRPr lang="en-US" altLang="ja-JP"/>
          </a:p>
        </p:txBody>
      </p:sp>
    </p:spTree>
    <p:extLst>
      <p:ext uri="{BB962C8B-B14F-4D97-AF65-F5344CB8AC3E}">
        <p14:creationId xmlns:p14="http://schemas.microsoft.com/office/powerpoint/2010/main" val="18083588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9AC68257-C656-4602-A9D9-148B2A335AF4}" type="slidenum">
              <a:rPr lang="en-US" altLang="ja-JP"/>
              <a:pPr>
                <a:defRPr/>
              </a:pPr>
              <a:t>‹#›</a:t>
            </a:fld>
            <a:endParaRPr lang="en-US" altLang="ja-JP"/>
          </a:p>
        </p:txBody>
      </p:sp>
    </p:spTree>
    <p:extLst>
      <p:ext uri="{BB962C8B-B14F-4D97-AF65-F5344CB8AC3E}">
        <p14:creationId xmlns:p14="http://schemas.microsoft.com/office/powerpoint/2010/main" val="5273775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A4DB5C68-3F5C-46DB-8974-1BF445815F9B}" type="slidenum">
              <a:rPr lang="en-US" altLang="ja-JP"/>
              <a:pPr>
                <a:defRPr/>
              </a:pPr>
              <a:t>‹#›</a:t>
            </a:fld>
            <a:endParaRPr lang="en-US" altLang="ja-JP"/>
          </a:p>
        </p:txBody>
      </p:sp>
    </p:spTree>
    <p:extLst>
      <p:ext uri="{BB962C8B-B14F-4D97-AF65-F5344CB8AC3E}">
        <p14:creationId xmlns:p14="http://schemas.microsoft.com/office/powerpoint/2010/main" val="30387608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87442BF-5079-43EC-B404-FE41690D4DC7}" type="slidenum">
              <a:rPr lang="en-US" altLang="ja-JP"/>
              <a:pPr>
                <a:defRPr/>
              </a:pPr>
              <a:t>‹#›</a:t>
            </a:fld>
            <a:endParaRPr lang="en-US" altLang="ja-JP"/>
          </a:p>
        </p:txBody>
      </p:sp>
    </p:spTree>
    <p:extLst>
      <p:ext uri="{BB962C8B-B14F-4D97-AF65-F5344CB8AC3E}">
        <p14:creationId xmlns:p14="http://schemas.microsoft.com/office/powerpoint/2010/main" val="12988238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smtClean="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EAA8767-FB74-4BAA-8802-59B43F58E060}" type="slidenum">
              <a:rPr lang="en-US" altLang="ja-JP"/>
              <a:pPr>
                <a:defRPr/>
              </a:pPr>
              <a:t>‹#›</a:t>
            </a:fld>
            <a:endParaRPr lang="en-US" altLang="ja-JP"/>
          </a:p>
        </p:txBody>
      </p:sp>
    </p:spTree>
    <p:extLst>
      <p:ext uri="{BB962C8B-B14F-4D97-AF65-F5344CB8AC3E}">
        <p14:creationId xmlns:p14="http://schemas.microsoft.com/office/powerpoint/2010/main" val="450917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ja-JP" altLang="en-US" smtClean="0"/>
              <a:t>マスタータイトルの書式設定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ja-JP" altLang="en-US" smtClean="0"/>
              <a:t>マスターテキストの書式設定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l" eaLnBrk="0" hangingPunct="0">
              <a:defRPr sz="1400" b="0">
                <a:solidFill>
                  <a:srgbClr val="000000"/>
                </a:solidFill>
                <a:latin typeface="+mn-ea"/>
                <a:ea typeface="ＭＳ Ｐゴシック" pitchFamily="50" charset="-128"/>
              </a:defRPr>
            </a:lvl1pPr>
          </a:lstStyle>
          <a:p>
            <a:pPr>
              <a:defRPr/>
            </a:pPr>
            <a:endParaRPr lang="en-US" altLang="ja-JP"/>
          </a:p>
        </p:txBody>
      </p:sp>
      <p:sp>
        <p:nvSpPr>
          <p:cNvPr id="1029" name="Rectangle 5"/>
          <p:cNvSpPr>
            <a:spLocks noGrp="1" noChangeArrowheads="1"/>
          </p:cNvSpPr>
          <p:nvPr>
            <p:ph type="ftr" sz="quarter" idx="3"/>
          </p:nvPr>
        </p:nvSpPr>
        <p:spPr bwMode="auto">
          <a:xfrm>
            <a:off x="5627688" y="6237288"/>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eaLnBrk="0" hangingPunct="0">
              <a:defRPr sz="1400" b="0">
                <a:solidFill>
                  <a:srgbClr val="000000"/>
                </a:solidFill>
                <a:latin typeface="+mn-ea"/>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3227388" y="6353175"/>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eaLnBrk="0" hangingPunct="0">
              <a:defRPr sz="1400" b="0">
                <a:solidFill>
                  <a:srgbClr val="000000"/>
                </a:solidFill>
                <a:latin typeface="+mn-ea"/>
                <a:ea typeface="ＭＳ Ｐゴシック" pitchFamily="50" charset="-128"/>
              </a:defRPr>
            </a:lvl1pPr>
          </a:lstStyle>
          <a:p>
            <a:pPr>
              <a:defRPr/>
            </a:pPr>
            <a:fld id="{40801584-D8EC-43A4-8B4C-4F173B046BF8}"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7006" r:id="rId1"/>
    <p:sldLayoutId id="2147487007" r:id="rId2"/>
    <p:sldLayoutId id="2147487008" r:id="rId3"/>
    <p:sldLayoutId id="2147487009" r:id="rId4"/>
    <p:sldLayoutId id="2147487010" r:id="rId5"/>
    <p:sldLayoutId id="2147487011" r:id="rId6"/>
    <p:sldLayoutId id="2147487012" r:id="rId7"/>
    <p:sldLayoutId id="2147487013" r:id="rId8"/>
    <p:sldLayoutId id="2147487014" r:id="rId9"/>
    <p:sldLayoutId id="2147487015" r:id="rId10"/>
    <p:sldLayoutId id="2147487016" r:id="rId11"/>
    <p:sldLayoutId id="2147487049" r:id="rId12"/>
  </p:sldLayoutIdLst>
  <p:hf hdr="0" ftr="0" dt="0"/>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2pPr>
      <a:lvl3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3pPr>
      <a:lvl4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4pPr>
      <a:lvl5pPr algn="ctr" rtl="0" eaLnBrk="0" fontAlgn="base" hangingPunct="0">
        <a:spcBef>
          <a:spcPct val="0"/>
        </a:spcBef>
        <a:spcAft>
          <a:spcPct val="0"/>
        </a:spcAft>
        <a:defRPr kumimoji="1" sz="4400">
          <a:solidFill>
            <a:schemeClr val="tx2"/>
          </a:solidFill>
          <a:latin typeface="Times New Roman" pitchFamily="18" charset="0"/>
          <a:ea typeface="ＭＳ Ｐゴシック" pitchFamily="50" charset="-128"/>
        </a:defRPr>
      </a:lvl5pPr>
      <a:lvl6pPr marL="457200" algn="ctr" rtl="0" fontAlgn="base">
        <a:spcBef>
          <a:spcPct val="0"/>
        </a:spcBef>
        <a:spcAft>
          <a:spcPct val="0"/>
        </a:spcAft>
        <a:defRPr kumimoji="1" sz="4400">
          <a:solidFill>
            <a:schemeClr val="tx2"/>
          </a:solidFill>
          <a:latin typeface="Times New Roman" pitchFamily="18" charset="0"/>
          <a:ea typeface="ＭＳ Ｐゴシック" pitchFamily="50" charset="-128"/>
        </a:defRPr>
      </a:lvl6pPr>
      <a:lvl7pPr marL="914400" algn="ctr" rtl="0" fontAlgn="base">
        <a:spcBef>
          <a:spcPct val="0"/>
        </a:spcBef>
        <a:spcAft>
          <a:spcPct val="0"/>
        </a:spcAft>
        <a:defRPr kumimoji="1" sz="4400">
          <a:solidFill>
            <a:schemeClr val="tx2"/>
          </a:solidFill>
          <a:latin typeface="Times New Roman" pitchFamily="18" charset="0"/>
          <a:ea typeface="ＭＳ Ｐゴシック" pitchFamily="50" charset="-128"/>
        </a:defRPr>
      </a:lvl7pPr>
      <a:lvl8pPr marL="1371600" algn="ctr" rtl="0" fontAlgn="base">
        <a:spcBef>
          <a:spcPct val="0"/>
        </a:spcBef>
        <a:spcAft>
          <a:spcPct val="0"/>
        </a:spcAft>
        <a:defRPr kumimoji="1" sz="4400">
          <a:solidFill>
            <a:schemeClr val="tx2"/>
          </a:solidFill>
          <a:latin typeface="Times New Roman" pitchFamily="18" charset="0"/>
          <a:ea typeface="ＭＳ Ｐゴシック" pitchFamily="50" charset="-128"/>
        </a:defRPr>
      </a:lvl8pPr>
      <a:lvl9pPr marL="1828800" algn="ctr" rtl="0" fontAlgn="base">
        <a:spcBef>
          <a:spcPct val="0"/>
        </a:spcBef>
        <a:spcAft>
          <a:spcPct val="0"/>
        </a:spcAft>
        <a:defRPr kumimoji="1" sz="4400">
          <a:solidFill>
            <a:schemeClr val="tx2"/>
          </a:solidFill>
          <a:latin typeface="Times New Roman" pitchFamily="18" charset="0"/>
          <a:ea typeface="ＭＳ Ｐゴシック" pitchFamily="50"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正方形/長方形 25"/>
          <p:cNvSpPr/>
          <p:nvPr/>
        </p:nvSpPr>
        <p:spPr>
          <a:xfrm>
            <a:off x="468313" y="620713"/>
            <a:ext cx="8343900" cy="60642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3600" b="1" dirty="0">
                <a:solidFill>
                  <a:srgbClr val="000000"/>
                </a:solidFill>
                <a:latin typeface="Meiryo UI" panose="020B0604030504040204" pitchFamily="50" charset="-128"/>
                <a:ea typeface="Meiryo UI" panose="020B0604030504040204" pitchFamily="50" charset="-128"/>
              </a:rPr>
              <a:t>箇条書き</a:t>
            </a:r>
            <a:r>
              <a:rPr lang="ja-JP" altLang="en-US" sz="3600" b="1" dirty="0" smtClean="0">
                <a:solidFill>
                  <a:srgbClr val="000000"/>
                </a:solidFill>
                <a:latin typeface="Meiryo UI" panose="020B0604030504040204" pitchFamily="50" charset="-128"/>
                <a:ea typeface="Meiryo UI" panose="020B0604030504040204" pitchFamily="50" charset="-128"/>
              </a:rPr>
              <a:t>演習</a:t>
            </a:r>
            <a:endParaRPr lang="ja-JP" altLang="en-US" sz="3600" b="1" dirty="0">
              <a:solidFill>
                <a:srgbClr val="000000"/>
              </a:solidFill>
              <a:latin typeface="Meiryo UI" panose="020B0604030504040204" pitchFamily="50" charset="-128"/>
              <a:ea typeface="Meiryo UI" panose="020B0604030504040204" pitchFamily="50" charset="-128"/>
            </a:endParaRPr>
          </a:p>
        </p:txBody>
      </p:sp>
      <p:sp>
        <p:nvSpPr>
          <p:cNvPr id="27" name="正方形/長方形 1"/>
          <p:cNvSpPr>
            <a:spLocks noChangeArrowheads="1"/>
          </p:cNvSpPr>
          <p:nvPr/>
        </p:nvSpPr>
        <p:spPr bwMode="auto">
          <a:xfrm>
            <a:off x="603301" y="1484784"/>
            <a:ext cx="640871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kumimoji="1" sz="3200">
                <a:solidFill>
                  <a:schemeClr val="tx1"/>
                </a:solidFill>
                <a:latin typeface="Times New Roman" pitchFamily="18" charset="0"/>
                <a:ea typeface="ＭＳ Ｐゴシック"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None/>
            </a:pPr>
            <a:r>
              <a:rPr lang="ja-JP" altLang="en-US" sz="2800" b="1" dirty="0" smtClean="0">
                <a:solidFill>
                  <a:srgbClr val="000000"/>
                </a:solidFill>
                <a:latin typeface="Meiryo UI" panose="020B0604030504040204" pitchFamily="50" charset="-128"/>
                <a:ea typeface="Meiryo UI" panose="020B0604030504040204" pitchFamily="50" charset="-128"/>
              </a:rPr>
              <a:t>下の文章を箇条書きに変換してください。</a:t>
            </a:r>
            <a:endParaRPr lang="en-US" altLang="ja-JP" sz="2800" b="1" dirty="0" smtClean="0">
              <a:solidFill>
                <a:srgbClr val="000000"/>
              </a:solidFill>
              <a:latin typeface="Meiryo UI" panose="020B0604030504040204" pitchFamily="50" charset="-128"/>
              <a:ea typeface="Meiryo UI" panose="020B0604030504040204" pitchFamily="50" charset="-128"/>
            </a:endParaRPr>
          </a:p>
        </p:txBody>
      </p:sp>
      <p:sp>
        <p:nvSpPr>
          <p:cNvPr id="28" name="正方形/長方形 1"/>
          <p:cNvSpPr>
            <a:spLocks noChangeArrowheads="1"/>
          </p:cNvSpPr>
          <p:nvPr/>
        </p:nvSpPr>
        <p:spPr bwMode="auto">
          <a:xfrm>
            <a:off x="601341" y="2132856"/>
            <a:ext cx="8031604" cy="4247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kumimoji="1" sz="3200">
                <a:solidFill>
                  <a:schemeClr val="tx1"/>
                </a:solidFill>
                <a:latin typeface="Times New Roman" pitchFamily="18" charset="0"/>
                <a:ea typeface="ＭＳ Ｐゴシック"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lnSpc>
                <a:spcPts val="2700"/>
              </a:lnSpc>
              <a:spcBef>
                <a:spcPct val="0"/>
              </a:spcBef>
              <a:buNone/>
            </a:pPr>
            <a:r>
              <a:rPr lang="ja-JP" altLang="en-US" sz="2400" b="1" dirty="0" smtClean="0">
                <a:solidFill>
                  <a:srgbClr val="000000"/>
                </a:solidFill>
                <a:latin typeface="Meiryo UI" panose="020B0604030504040204" pitchFamily="50" charset="-128"/>
                <a:ea typeface="Meiryo UI" panose="020B0604030504040204" pitchFamily="50" charset="-128"/>
              </a:rPr>
              <a:t>　モーター</a:t>
            </a:r>
            <a:r>
              <a:rPr lang="ja-JP" altLang="en-US" sz="2400" b="1" dirty="0">
                <a:solidFill>
                  <a:srgbClr val="000000"/>
                </a:solidFill>
                <a:latin typeface="Meiryo UI" panose="020B0604030504040204" pitchFamily="50" charset="-128"/>
                <a:ea typeface="Meiryo UI" panose="020B0604030504040204" pitchFamily="50" charset="-128"/>
              </a:rPr>
              <a:t>と機構部品から</a:t>
            </a:r>
            <a:r>
              <a:rPr lang="ja-JP" altLang="en-US" sz="2400" b="1" dirty="0" smtClean="0">
                <a:solidFill>
                  <a:srgbClr val="000000"/>
                </a:solidFill>
                <a:latin typeface="Meiryo UI" panose="020B0604030504040204" pitchFamily="50" charset="-128"/>
                <a:ea typeface="Meiryo UI" panose="020B0604030504040204" pitchFamily="50" charset="-128"/>
              </a:rPr>
              <a:t>構成される電動</a:t>
            </a:r>
            <a:r>
              <a:rPr lang="ja-JP" altLang="en-US" sz="2400" b="1" dirty="0">
                <a:solidFill>
                  <a:srgbClr val="000000"/>
                </a:solidFill>
                <a:latin typeface="Meiryo UI" panose="020B0604030504040204" pitchFamily="50" charset="-128"/>
                <a:ea typeface="Meiryo UI" panose="020B0604030504040204" pitchFamily="50" charset="-128"/>
              </a:rPr>
              <a:t>方式やパスカル</a:t>
            </a:r>
            <a:r>
              <a:rPr lang="ja-JP" altLang="en-US" sz="2400" b="1" dirty="0" smtClean="0">
                <a:solidFill>
                  <a:srgbClr val="000000"/>
                </a:solidFill>
                <a:latin typeface="Meiryo UI" panose="020B0604030504040204" pitchFamily="50" charset="-128"/>
                <a:ea typeface="Meiryo UI" panose="020B0604030504040204" pitchFamily="50" charset="-128"/>
              </a:rPr>
              <a:t>の</a:t>
            </a:r>
            <a:endParaRPr lang="en-US" altLang="ja-JP" sz="2400" b="1" dirty="0" smtClean="0">
              <a:solidFill>
                <a:srgbClr val="000000"/>
              </a:solidFill>
              <a:latin typeface="Meiryo UI" panose="020B0604030504040204" pitchFamily="50" charset="-128"/>
              <a:ea typeface="Meiryo UI" panose="020B0604030504040204" pitchFamily="50" charset="-128"/>
            </a:endParaRPr>
          </a:p>
          <a:p>
            <a:pPr eaLnBrk="1" hangingPunct="1">
              <a:lnSpc>
                <a:spcPts val="2700"/>
              </a:lnSpc>
              <a:spcBef>
                <a:spcPct val="0"/>
              </a:spcBef>
              <a:buNone/>
            </a:pPr>
            <a:r>
              <a:rPr lang="ja-JP" altLang="en-US" sz="2400" b="1" dirty="0" smtClean="0">
                <a:solidFill>
                  <a:srgbClr val="000000"/>
                </a:solidFill>
                <a:latin typeface="Meiryo UI" panose="020B0604030504040204" pitchFamily="50" charset="-128"/>
                <a:ea typeface="Meiryo UI" panose="020B0604030504040204" pitchFamily="50" charset="-128"/>
              </a:rPr>
              <a:t>原理</a:t>
            </a:r>
            <a:r>
              <a:rPr lang="ja-JP" altLang="en-US" sz="2400" b="1" dirty="0">
                <a:solidFill>
                  <a:srgbClr val="000000"/>
                </a:solidFill>
                <a:latin typeface="Meiryo UI" panose="020B0604030504040204" pitchFamily="50" charset="-128"/>
                <a:ea typeface="Meiryo UI" panose="020B0604030504040204" pitchFamily="50" charset="-128"/>
              </a:rPr>
              <a:t>に基づく流体動力を利用した油圧方式、空気</a:t>
            </a:r>
            <a:r>
              <a:rPr lang="ja-JP" altLang="en-US" sz="2400" b="1" dirty="0" smtClean="0">
                <a:solidFill>
                  <a:srgbClr val="000000"/>
                </a:solidFill>
                <a:latin typeface="Meiryo UI" panose="020B0604030504040204" pitchFamily="50" charset="-128"/>
                <a:ea typeface="Meiryo UI" panose="020B0604030504040204" pitchFamily="50" charset="-128"/>
              </a:rPr>
              <a:t>の膨張・収縮力</a:t>
            </a:r>
            <a:r>
              <a:rPr lang="ja-JP" altLang="en-US" sz="2400" b="1" dirty="0">
                <a:solidFill>
                  <a:srgbClr val="000000"/>
                </a:solidFill>
                <a:latin typeface="Meiryo UI" panose="020B0604030504040204" pitchFamily="50" charset="-128"/>
                <a:ea typeface="Meiryo UI" panose="020B0604030504040204" pitchFamily="50" charset="-128"/>
              </a:rPr>
              <a:t>を利用した空気圧方式が、主にパワーアシスト装置のためのアクチュエータとして使われる。</a:t>
            </a:r>
          </a:p>
          <a:p>
            <a:pPr eaLnBrk="1" hangingPunct="1">
              <a:lnSpc>
                <a:spcPts val="2700"/>
              </a:lnSpc>
              <a:spcBef>
                <a:spcPct val="0"/>
              </a:spcBef>
              <a:buNone/>
            </a:pPr>
            <a:r>
              <a:rPr lang="ja-JP" altLang="en-US" sz="2400" b="1" dirty="0" smtClean="0">
                <a:solidFill>
                  <a:srgbClr val="000000"/>
                </a:solidFill>
                <a:latin typeface="Meiryo UI" panose="020B0604030504040204" pitchFamily="50" charset="-128"/>
                <a:ea typeface="Meiryo UI" panose="020B0604030504040204" pitchFamily="50" charset="-128"/>
              </a:rPr>
              <a:t>　制</a:t>
            </a:r>
            <a:r>
              <a:rPr lang="ja-JP" altLang="en-US" sz="2400" b="1" dirty="0">
                <a:solidFill>
                  <a:srgbClr val="000000"/>
                </a:solidFill>
                <a:latin typeface="Meiryo UI" panose="020B0604030504040204" pitchFamily="50" charset="-128"/>
                <a:ea typeface="Meiryo UI" panose="020B0604030504040204" pitchFamily="50" charset="-128"/>
              </a:rPr>
              <a:t>御精度は電動方式と油圧方式が高く、特に前者は加速および減速が容易である。空気圧方式は、気体の膨張を利用しているため、精密な制御は</a:t>
            </a:r>
            <a:r>
              <a:rPr lang="ja-JP" altLang="en-US" sz="2400" b="1" dirty="0" smtClean="0">
                <a:solidFill>
                  <a:srgbClr val="000000"/>
                </a:solidFill>
                <a:latin typeface="Meiryo UI" panose="020B0604030504040204" pitchFamily="50" charset="-128"/>
                <a:ea typeface="Meiryo UI" panose="020B0604030504040204" pitchFamily="50" charset="-128"/>
              </a:rPr>
              <a:t>難しい</a:t>
            </a:r>
            <a:r>
              <a:rPr lang="ja-JP" altLang="en-US" sz="2400" b="1" dirty="0">
                <a:solidFill>
                  <a:srgbClr val="000000"/>
                </a:solidFill>
                <a:latin typeface="Meiryo UI" panose="020B0604030504040204" pitchFamily="50" charset="-128"/>
                <a:ea typeface="Meiryo UI" panose="020B0604030504040204" pitchFamily="50" charset="-128"/>
              </a:rPr>
              <a:t>。また、油圧方式は非常</a:t>
            </a:r>
            <a:r>
              <a:rPr lang="ja-JP" altLang="en-US" sz="2400" b="1" dirty="0" smtClean="0">
                <a:solidFill>
                  <a:srgbClr val="000000"/>
                </a:solidFill>
                <a:latin typeface="Meiryo UI" panose="020B0604030504040204" pitchFamily="50" charset="-128"/>
                <a:ea typeface="Meiryo UI" panose="020B0604030504040204" pitchFamily="50" charset="-128"/>
              </a:rPr>
              <a:t>に</a:t>
            </a:r>
            <a:endParaRPr lang="en-US" altLang="ja-JP" sz="2400" b="1" dirty="0" smtClean="0">
              <a:solidFill>
                <a:srgbClr val="000000"/>
              </a:solidFill>
              <a:latin typeface="Meiryo UI" panose="020B0604030504040204" pitchFamily="50" charset="-128"/>
              <a:ea typeface="Meiryo UI" panose="020B0604030504040204" pitchFamily="50" charset="-128"/>
            </a:endParaRPr>
          </a:p>
          <a:p>
            <a:pPr eaLnBrk="1" hangingPunct="1">
              <a:lnSpc>
                <a:spcPts val="2700"/>
              </a:lnSpc>
              <a:spcBef>
                <a:spcPct val="0"/>
              </a:spcBef>
              <a:buNone/>
            </a:pPr>
            <a:r>
              <a:rPr lang="ja-JP" altLang="en-US" sz="2400" b="1" dirty="0" smtClean="0">
                <a:solidFill>
                  <a:srgbClr val="000000"/>
                </a:solidFill>
                <a:latin typeface="Meiryo UI" panose="020B0604030504040204" pitchFamily="50" charset="-128"/>
                <a:ea typeface="Meiryo UI" panose="020B0604030504040204" pitchFamily="50" charset="-128"/>
              </a:rPr>
              <a:t>高い</a:t>
            </a:r>
            <a:r>
              <a:rPr lang="ja-JP" altLang="en-US" sz="2400" b="1" dirty="0">
                <a:solidFill>
                  <a:srgbClr val="000000"/>
                </a:solidFill>
                <a:latin typeface="Meiryo UI" panose="020B0604030504040204" pitchFamily="50" charset="-128"/>
                <a:ea typeface="Meiryo UI" panose="020B0604030504040204" pitchFamily="50" charset="-128"/>
              </a:rPr>
              <a:t>エネルギーを出力できる。半面、油漏れからくる火災発生の危険性があり、空気が媒体の空気圧方式の安全性と対照的である。装置寿命は電動方式と油圧方式が高い。なお、</a:t>
            </a:r>
            <a:r>
              <a:rPr lang="ja-JP" altLang="en-US" sz="2400" b="1" dirty="0" smtClean="0">
                <a:solidFill>
                  <a:srgbClr val="000000"/>
                </a:solidFill>
                <a:latin typeface="Meiryo UI" panose="020B0604030504040204" pitchFamily="50" charset="-128"/>
                <a:ea typeface="Meiryo UI" panose="020B0604030504040204" pitchFamily="50" charset="-128"/>
              </a:rPr>
              <a:t>油圧</a:t>
            </a:r>
            <a:endParaRPr lang="en-US" altLang="ja-JP" sz="2400" b="1" dirty="0" smtClean="0">
              <a:solidFill>
                <a:srgbClr val="000000"/>
              </a:solidFill>
              <a:latin typeface="Meiryo UI" panose="020B0604030504040204" pitchFamily="50" charset="-128"/>
              <a:ea typeface="Meiryo UI" panose="020B0604030504040204" pitchFamily="50" charset="-128"/>
            </a:endParaRPr>
          </a:p>
          <a:p>
            <a:pPr eaLnBrk="1" hangingPunct="1">
              <a:lnSpc>
                <a:spcPts val="2700"/>
              </a:lnSpc>
              <a:spcBef>
                <a:spcPct val="0"/>
              </a:spcBef>
              <a:buNone/>
            </a:pPr>
            <a:r>
              <a:rPr lang="ja-JP" altLang="en-US" sz="2400" b="1" dirty="0" smtClean="0">
                <a:solidFill>
                  <a:srgbClr val="000000"/>
                </a:solidFill>
                <a:latin typeface="Meiryo UI" panose="020B0604030504040204" pitchFamily="50" charset="-128"/>
                <a:ea typeface="Meiryo UI" panose="020B0604030504040204" pitchFamily="50" charset="-128"/>
              </a:rPr>
              <a:t>方式</a:t>
            </a:r>
            <a:r>
              <a:rPr lang="ja-JP" altLang="en-US" sz="2400" b="1" dirty="0">
                <a:solidFill>
                  <a:srgbClr val="000000"/>
                </a:solidFill>
                <a:latin typeface="Meiryo UI" panose="020B0604030504040204" pitchFamily="50" charset="-128"/>
                <a:ea typeface="Meiryo UI" panose="020B0604030504040204" pitchFamily="50" charset="-128"/>
              </a:rPr>
              <a:t>は、油温によって粘度が変わるため、温度調整</a:t>
            </a:r>
            <a:r>
              <a:rPr lang="ja-JP" altLang="en-US" sz="2400" b="1" dirty="0" smtClean="0">
                <a:solidFill>
                  <a:srgbClr val="000000"/>
                </a:solidFill>
                <a:latin typeface="Meiryo UI" panose="020B0604030504040204" pitchFamily="50" charset="-128"/>
                <a:ea typeface="Meiryo UI" panose="020B0604030504040204" pitchFamily="50" charset="-128"/>
              </a:rPr>
              <a:t>がやや</a:t>
            </a:r>
            <a:endParaRPr lang="en-US" altLang="ja-JP" sz="2400" b="1" dirty="0" smtClean="0">
              <a:solidFill>
                <a:srgbClr val="000000"/>
              </a:solidFill>
              <a:latin typeface="Meiryo UI" panose="020B0604030504040204" pitchFamily="50" charset="-128"/>
              <a:ea typeface="Meiryo UI" panose="020B0604030504040204" pitchFamily="50" charset="-128"/>
            </a:endParaRPr>
          </a:p>
          <a:p>
            <a:pPr eaLnBrk="1" hangingPunct="1">
              <a:lnSpc>
                <a:spcPts val="2700"/>
              </a:lnSpc>
              <a:spcBef>
                <a:spcPct val="0"/>
              </a:spcBef>
              <a:buNone/>
            </a:pPr>
            <a:r>
              <a:rPr lang="ja-JP" altLang="en-US" sz="2400" b="1" dirty="0" smtClean="0">
                <a:solidFill>
                  <a:srgbClr val="000000"/>
                </a:solidFill>
                <a:latin typeface="Meiryo UI" panose="020B0604030504040204" pitchFamily="50" charset="-128"/>
                <a:ea typeface="Meiryo UI" panose="020B0604030504040204" pitchFamily="50" charset="-128"/>
              </a:rPr>
              <a:t>難しい</a:t>
            </a:r>
            <a:r>
              <a:rPr lang="ja-JP" altLang="en-US" sz="2400" b="1" dirty="0">
                <a:solidFill>
                  <a:srgbClr val="000000"/>
                </a:solidFill>
                <a:latin typeface="Meiryo UI" panose="020B0604030504040204" pitchFamily="50" charset="-128"/>
                <a:ea typeface="Meiryo UI" panose="020B0604030504040204" pitchFamily="50" charset="-128"/>
              </a:rPr>
              <a:t>。</a:t>
            </a:r>
            <a:r>
              <a:rPr lang="ja-JP" altLang="en-US" sz="2400" b="1" dirty="0" smtClean="0">
                <a:solidFill>
                  <a:srgbClr val="000000"/>
                </a:solidFill>
                <a:latin typeface="Meiryo UI" panose="020B0604030504040204" pitchFamily="50" charset="-128"/>
                <a:ea typeface="Meiryo UI" panose="020B0604030504040204" pitchFamily="50" charset="-128"/>
              </a:rPr>
              <a:t>導入コスト</a:t>
            </a:r>
            <a:r>
              <a:rPr lang="ja-JP" altLang="en-US" sz="2400" b="1" dirty="0">
                <a:solidFill>
                  <a:srgbClr val="000000"/>
                </a:solidFill>
                <a:latin typeface="Meiryo UI" panose="020B0604030504040204" pitchFamily="50" charset="-128"/>
                <a:ea typeface="Meiryo UI" panose="020B0604030504040204" pitchFamily="50" charset="-128"/>
              </a:rPr>
              <a:t>が高いのは電動方式と油圧方式である。</a:t>
            </a:r>
          </a:p>
        </p:txBody>
      </p:sp>
      <p:sp>
        <p:nvSpPr>
          <p:cNvPr id="29" name="角丸四角形 28"/>
          <p:cNvSpPr/>
          <p:nvPr/>
        </p:nvSpPr>
        <p:spPr bwMode="auto">
          <a:xfrm>
            <a:off x="601341" y="2008004"/>
            <a:ext cx="8031604" cy="4372169"/>
          </a:xfrm>
          <a:prstGeom prst="roundRect">
            <a:avLst>
              <a:gd name="adj" fmla="val 4543"/>
            </a:avLst>
          </a:prstGeom>
          <a:noFill/>
          <a:ln w="12700" cap="flat" cmpd="sng" algn="ctr">
            <a:solidFill>
              <a:schemeClr val="tx1"/>
            </a:solidFill>
            <a:prstDash val="solid"/>
            <a:round/>
            <a:headEnd type="none" w="sm" len="sm"/>
            <a:tailEnd type="none" w="sm" len="sm"/>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2400" b="0" i="0" u="none" strike="noStrike" cap="none" normalizeH="0" baseline="0" smtClean="0">
              <a:ln>
                <a:noFill/>
              </a:ln>
              <a:solidFill>
                <a:schemeClr val="tx1"/>
              </a:solidFill>
              <a:effectLst/>
              <a:latin typeface="Times New Roman" pitchFamily="18" charset="0"/>
              <a:ea typeface="ＭＳ Ｐゴシック" pitchFamily="50" charset="-128"/>
            </a:endParaRPr>
          </a:p>
        </p:txBody>
      </p:sp>
    </p:spTree>
    <p:extLst>
      <p:ext uri="{BB962C8B-B14F-4D97-AF65-F5344CB8AC3E}">
        <p14:creationId xmlns:p14="http://schemas.microsoft.com/office/powerpoint/2010/main" val="9760311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4"/>
          <p:cNvSpPr>
            <a:spLocks noChangeArrowheads="1"/>
          </p:cNvSpPr>
          <p:nvPr/>
        </p:nvSpPr>
        <p:spPr bwMode="auto">
          <a:xfrm>
            <a:off x="467544" y="1340768"/>
            <a:ext cx="8308484"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None/>
            </a:pPr>
            <a:r>
              <a:rPr lang="ja-JP" altLang="en-US" sz="1800" dirty="0" smtClean="0">
                <a:solidFill>
                  <a:srgbClr val="000000"/>
                </a:solidFill>
                <a:latin typeface="HGP創英角ｺﾞｼｯｸUB" pitchFamily="50" charset="-128"/>
                <a:ea typeface="HGP創英角ｺﾞｼｯｸUB" pitchFamily="50" charset="-128"/>
              </a:rPr>
              <a:t>自動運転では、特に、周りの車やバイク、自転車、さらには歩行者の</a:t>
            </a:r>
            <a:r>
              <a:rPr lang="ja-JP" altLang="en-US" sz="1800" dirty="0">
                <a:solidFill>
                  <a:srgbClr val="000000"/>
                </a:solidFill>
                <a:latin typeface="HGP創英角ｺﾞｼｯｸUB" pitchFamily="50" charset="-128"/>
                <a:ea typeface="HGP創英角ｺﾞｼｯｸUB" pitchFamily="50" charset="-128"/>
              </a:rPr>
              <a:t>飛び出しなど急な</a:t>
            </a:r>
            <a:r>
              <a:rPr lang="ja-JP" altLang="en-US" sz="1800" dirty="0" smtClean="0">
                <a:solidFill>
                  <a:srgbClr val="000000"/>
                </a:solidFill>
                <a:latin typeface="HGP創英角ｺﾞｼｯｸUB" pitchFamily="50" charset="-128"/>
                <a:ea typeface="HGP創英角ｺﾞｼｯｸUB" pitchFamily="50" charset="-128"/>
              </a:rPr>
              <a:t>動きを認識、予測しなければなら</a:t>
            </a:r>
            <a:r>
              <a:rPr lang="ja-JP" altLang="en-US" sz="1800" dirty="0">
                <a:solidFill>
                  <a:srgbClr val="000000"/>
                </a:solidFill>
                <a:latin typeface="HGP創英角ｺﾞｼｯｸUB" pitchFamily="50" charset="-128"/>
                <a:ea typeface="HGP創英角ｺﾞｼｯｸUB" pitchFamily="50" charset="-128"/>
              </a:rPr>
              <a:t>ず</a:t>
            </a:r>
            <a:r>
              <a:rPr lang="ja-JP" altLang="en-US" sz="1800" dirty="0" smtClean="0">
                <a:solidFill>
                  <a:srgbClr val="000000"/>
                </a:solidFill>
                <a:latin typeface="HGP創英角ｺﾞｼｯｸUB" pitchFamily="50" charset="-128"/>
                <a:ea typeface="HGP創英角ｺﾞｼｯｸUB" pitchFamily="50" charset="-128"/>
              </a:rPr>
              <a:t>、これらの技術の</a:t>
            </a:r>
            <a:r>
              <a:rPr lang="ja-JP" altLang="en-US" sz="1800" dirty="0">
                <a:solidFill>
                  <a:srgbClr val="000000"/>
                </a:solidFill>
                <a:latin typeface="HGP創英角ｺﾞｼｯｸUB" pitchFamily="50" charset="-128"/>
                <a:ea typeface="HGP創英角ｺﾞｼｯｸUB" pitchFamily="50" charset="-128"/>
              </a:rPr>
              <a:t>精度</a:t>
            </a:r>
            <a:r>
              <a:rPr lang="ja-JP" altLang="en-US" sz="1800" dirty="0" smtClean="0">
                <a:solidFill>
                  <a:srgbClr val="000000"/>
                </a:solidFill>
                <a:latin typeface="HGP創英角ｺﾞｼｯｸUB" pitchFamily="50" charset="-128"/>
                <a:ea typeface="HGP創英角ｺﾞｼｯｸUB" pitchFamily="50" charset="-128"/>
              </a:rPr>
              <a:t>向上が達成させられなければ実用化に移行できない。</a:t>
            </a:r>
            <a:r>
              <a:rPr lang="ja-JP" altLang="en-US" sz="1800" dirty="0">
                <a:solidFill>
                  <a:srgbClr val="000000"/>
                </a:solidFill>
                <a:latin typeface="HGP創英角ｺﾞｼｯｸUB" pitchFamily="50" charset="-128"/>
                <a:ea typeface="HGP創英角ｺﾞｼｯｸUB" pitchFamily="50" charset="-128"/>
              </a:rPr>
              <a:t>　</a:t>
            </a:r>
            <a:endParaRPr lang="en-US" altLang="ja-JP" sz="1800" dirty="0" smtClean="0">
              <a:solidFill>
                <a:srgbClr val="000000"/>
              </a:solidFill>
              <a:latin typeface="HGP創英角ｺﾞｼｯｸUB" pitchFamily="50" charset="-128"/>
              <a:ea typeface="HGP創英角ｺﾞｼｯｸUB" pitchFamily="50" charset="-128"/>
            </a:endParaRPr>
          </a:p>
          <a:p>
            <a:pPr eaLnBrk="1" hangingPunct="1">
              <a:spcBef>
                <a:spcPct val="0"/>
              </a:spcBef>
              <a:buNone/>
            </a:pPr>
            <a:r>
              <a:rPr lang="ja-JP" altLang="en-US" sz="1800" dirty="0">
                <a:solidFill>
                  <a:srgbClr val="000000"/>
                </a:solidFill>
                <a:latin typeface="HGP創英角ｺﾞｼｯｸUB" pitchFamily="50" charset="-128"/>
                <a:ea typeface="HGP創英角ｺﾞｼｯｸUB" pitchFamily="50" charset="-128"/>
              </a:rPr>
              <a:t>　</a:t>
            </a:r>
            <a:r>
              <a:rPr lang="ja-JP" altLang="en-US" sz="1800" dirty="0" smtClean="0">
                <a:solidFill>
                  <a:srgbClr val="000000"/>
                </a:solidFill>
                <a:latin typeface="HGP創英角ｺﾞｼｯｸUB" pitchFamily="50" charset="-128"/>
                <a:ea typeface="HGP創英角ｺﾞｼｯｸUB" pitchFamily="50" charset="-128"/>
              </a:rPr>
              <a:t>我々</a:t>
            </a:r>
            <a:r>
              <a:rPr lang="ja-JP" altLang="en-US" sz="1800" dirty="0">
                <a:solidFill>
                  <a:srgbClr val="000000"/>
                </a:solidFill>
                <a:latin typeface="HGP創英角ｺﾞｼｯｸUB" pitchFamily="50" charset="-128"/>
                <a:ea typeface="HGP創英角ｺﾞｼｯｸUB" pitchFamily="50" charset="-128"/>
              </a:rPr>
              <a:t>は、移動物体の認識に焦点を当て、認識精度および認識速度を向上させた。すでに</a:t>
            </a:r>
            <a:r>
              <a:rPr lang="en-US" altLang="ja-JP" sz="1800" dirty="0">
                <a:solidFill>
                  <a:srgbClr val="000000"/>
                </a:solidFill>
                <a:latin typeface="HGP創英角ｺﾞｼｯｸUB" pitchFamily="50" charset="-128"/>
                <a:ea typeface="HGP創英角ｺﾞｼｯｸUB" pitchFamily="50" charset="-128"/>
              </a:rPr>
              <a:t>K</a:t>
            </a:r>
            <a:r>
              <a:rPr lang="ja-JP" altLang="en-US" sz="1800" dirty="0">
                <a:solidFill>
                  <a:srgbClr val="000000"/>
                </a:solidFill>
                <a:latin typeface="HGP創英角ｺﾞｼｯｸUB" pitchFamily="50" charset="-128"/>
                <a:ea typeface="HGP創英角ｺﾞｼｯｸUB" pitchFamily="50" charset="-128"/>
              </a:rPr>
              <a:t>社は移動物体認識率</a:t>
            </a:r>
            <a:r>
              <a:rPr lang="en-US" altLang="ja-JP" sz="1800" dirty="0">
                <a:solidFill>
                  <a:srgbClr val="000000"/>
                </a:solidFill>
                <a:latin typeface="HGP創英角ｺﾞｼｯｸUB" pitchFamily="50" charset="-128"/>
                <a:ea typeface="HGP創英角ｺﾞｼｯｸUB" pitchFamily="50" charset="-128"/>
              </a:rPr>
              <a:t>82%</a:t>
            </a:r>
            <a:r>
              <a:rPr lang="ja-JP" altLang="en-US" sz="1800" dirty="0">
                <a:solidFill>
                  <a:srgbClr val="000000"/>
                </a:solidFill>
                <a:latin typeface="HGP創英角ｺﾞｼｯｸUB" pitchFamily="50" charset="-128"/>
                <a:ea typeface="HGP創英角ｺﾞｼｯｸUB" pitchFamily="50" charset="-128"/>
              </a:rPr>
              <a:t>を達成しており、その速度は</a:t>
            </a:r>
            <a:r>
              <a:rPr lang="en-US" altLang="ja-JP" sz="1800" dirty="0">
                <a:solidFill>
                  <a:srgbClr val="000000"/>
                </a:solidFill>
                <a:latin typeface="HGP創英角ｺﾞｼｯｸUB" pitchFamily="50" charset="-128"/>
                <a:ea typeface="HGP創英角ｺﾞｼｯｸUB" pitchFamily="50" charset="-128"/>
              </a:rPr>
              <a:t>200fps</a:t>
            </a:r>
            <a:r>
              <a:rPr lang="ja-JP" altLang="en-US" sz="1800" dirty="0">
                <a:solidFill>
                  <a:srgbClr val="000000"/>
                </a:solidFill>
                <a:latin typeface="HGP創英角ｺﾞｼｯｸUB" pitchFamily="50" charset="-128"/>
                <a:ea typeface="HGP創英角ｺﾞｼｯｸUB" pitchFamily="50" charset="-128"/>
              </a:rPr>
              <a:t>である。当社は、現在同認識率は</a:t>
            </a:r>
            <a:r>
              <a:rPr lang="en-US" altLang="ja-JP" sz="1800" dirty="0">
                <a:solidFill>
                  <a:srgbClr val="000000"/>
                </a:solidFill>
                <a:latin typeface="HGP創英角ｺﾞｼｯｸUB" pitchFamily="50" charset="-128"/>
                <a:ea typeface="HGP創英角ｺﾞｼｯｸUB" pitchFamily="50" charset="-128"/>
              </a:rPr>
              <a:t>79%</a:t>
            </a:r>
            <a:r>
              <a:rPr lang="ja-JP" altLang="en-US" sz="1800" dirty="0" err="1">
                <a:solidFill>
                  <a:srgbClr val="000000"/>
                </a:solidFill>
                <a:latin typeface="HGP創英角ｺﾞｼｯｸUB" pitchFamily="50" charset="-128"/>
                <a:ea typeface="HGP創英角ｺﾞｼｯｸUB" pitchFamily="50" charset="-128"/>
              </a:rPr>
              <a:t>、</a:t>
            </a:r>
            <a:r>
              <a:rPr lang="ja-JP" altLang="en-US" sz="1800" dirty="0">
                <a:solidFill>
                  <a:srgbClr val="000000"/>
                </a:solidFill>
                <a:latin typeface="HGP創英角ｺﾞｼｯｸUB" pitchFamily="50" charset="-128"/>
                <a:ea typeface="HGP創英角ｺﾞｼｯｸUB" pitchFamily="50" charset="-128"/>
              </a:rPr>
              <a:t>認識速度</a:t>
            </a:r>
            <a:r>
              <a:rPr lang="en-US" altLang="ja-JP" sz="1800" dirty="0">
                <a:solidFill>
                  <a:srgbClr val="000000"/>
                </a:solidFill>
                <a:latin typeface="HGP創英角ｺﾞｼｯｸUB" pitchFamily="50" charset="-128"/>
                <a:ea typeface="HGP創英角ｺﾞｼｯｸUB" pitchFamily="50" charset="-128"/>
              </a:rPr>
              <a:t>160fps</a:t>
            </a:r>
            <a:r>
              <a:rPr lang="ja-JP" altLang="en-US" sz="1800" dirty="0">
                <a:solidFill>
                  <a:srgbClr val="000000"/>
                </a:solidFill>
                <a:latin typeface="HGP創英角ｺﾞｼｯｸUB" pitchFamily="50" charset="-128"/>
                <a:ea typeface="HGP創英角ｺﾞｼｯｸUB" pitchFamily="50" charset="-128"/>
              </a:rPr>
              <a:t>に甘んじているが、ここまで可能性の検討を進めてきた畳み込みニューラルネットと再帰的ニューラルネットを組み合わせる複合方式で</a:t>
            </a:r>
            <a:r>
              <a:rPr lang="ja-JP" altLang="en-US" sz="1800" dirty="0" smtClean="0">
                <a:solidFill>
                  <a:srgbClr val="000000"/>
                </a:solidFill>
                <a:latin typeface="HGP創英角ｺﾞｼｯｸUB" pitchFamily="50" charset="-128"/>
                <a:ea typeface="HGP創英角ｺﾞｼｯｸUB" pitchFamily="50" charset="-128"/>
              </a:rPr>
              <a:t>、</a:t>
            </a:r>
            <a:r>
              <a:rPr lang="en-US" altLang="ja-JP" sz="1800" dirty="0" smtClean="0">
                <a:solidFill>
                  <a:srgbClr val="000000"/>
                </a:solidFill>
                <a:latin typeface="HGP創英角ｺﾞｼｯｸUB" pitchFamily="50" charset="-128"/>
                <a:ea typeface="HGP創英角ｺﾞｼｯｸUB" pitchFamily="50" charset="-128"/>
              </a:rPr>
              <a:t>526</a:t>
            </a:r>
            <a:r>
              <a:rPr lang="ja-JP" altLang="en-US" sz="1800" dirty="0">
                <a:solidFill>
                  <a:srgbClr val="000000"/>
                </a:solidFill>
                <a:latin typeface="HGP創英角ｺﾞｼｯｸUB" pitchFamily="50" charset="-128"/>
                <a:ea typeface="HGP創英角ｺﾞｼｯｸUB" pitchFamily="50" charset="-128"/>
              </a:rPr>
              <a:t>本</a:t>
            </a:r>
            <a:r>
              <a:rPr lang="ja-JP" altLang="en-US" sz="1800" dirty="0" smtClean="0">
                <a:solidFill>
                  <a:srgbClr val="000000"/>
                </a:solidFill>
                <a:latin typeface="HGP創英角ｺﾞｼｯｸUB" pitchFamily="50" charset="-128"/>
                <a:ea typeface="HGP創英角ｺﾞｼｯｸUB" pitchFamily="50" charset="-128"/>
              </a:rPr>
              <a:t>の実映像に対し</a:t>
            </a:r>
            <a:r>
              <a:rPr lang="en-US" altLang="ja-JP" sz="1800" dirty="0" smtClean="0">
                <a:solidFill>
                  <a:srgbClr val="000000"/>
                </a:solidFill>
                <a:latin typeface="HGP創英角ｺﾞｼｯｸUB" pitchFamily="50" charset="-128"/>
                <a:ea typeface="HGP創英角ｺﾞｼｯｸUB" pitchFamily="50" charset="-128"/>
              </a:rPr>
              <a:t>85</a:t>
            </a:r>
            <a:r>
              <a:rPr lang="en-US" altLang="ja-JP" sz="1800" dirty="0">
                <a:solidFill>
                  <a:srgbClr val="000000"/>
                </a:solidFill>
                <a:latin typeface="HGP創英角ｺﾞｼｯｸUB" pitchFamily="50" charset="-128"/>
                <a:ea typeface="HGP創英角ｺﾞｼｯｸUB" pitchFamily="50" charset="-128"/>
              </a:rPr>
              <a:t>%</a:t>
            </a:r>
            <a:r>
              <a:rPr lang="ja-JP" altLang="en-US" sz="1800" dirty="0">
                <a:solidFill>
                  <a:srgbClr val="000000"/>
                </a:solidFill>
                <a:latin typeface="HGP創英角ｺﾞｼｯｸUB" pitchFamily="50" charset="-128"/>
                <a:ea typeface="HGP創英角ｺﾞｼｯｸUB" pitchFamily="50" charset="-128"/>
              </a:rPr>
              <a:t>の認識率を達成した。畳み込みニューラルネットは物体のズレに強く、再帰的ニューラルネットは物体の時間的動きを考慮できる</a:t>
            </a:r>
            <a:r>
              <a:rPr lang="ja-JP" altLang="en-US" sz="1800" dirty="0" smtClean="0">
                <a:solidFill>
                  <a:srgbClr val="000000"/>
                </a:solidFill>
                <a:latin typeface="HGP創英角ｺﾞｼｯｸUB" pitchFamily="50" charset="-128"/>
                <a:ea typeface="HGP創英角ｺﾞｼｯｸUB" pitchFamily="50" charset="-128"/>
              </a:rPr>
              <a:t>。つまり</a:t>
            </a:r>
            <a:r>
              <a:rPr lang="ja-JP" altLang="en-US" sz="1800" dirty="0">
                <a:solidFill>
                  <a:srgbClr val="000000"/>
                </a:solidFill>
                <a:latin typeface="HGP創英角ｺﾞｼｯｸUB" pitchFamily="50" charset="-128"/>
                <a:ea typeface="HGP創英角ｺﾞｼｯｸUB" pitchFamily="50" charset="-128"/>
              </a:rPr>
              <a:t>、本手法と</a:t>
            </a:r>
            <a:r>
              <a:rPr lang="en-US" altLang="ja-JP" sz="1800" dirty="0">
                <a:solidFill>
                  <a:srgbClr val="000000"/>
                </a:solidFill>
                <a:latin typeface="HGP創英角ｺﾞｼｯｸUB" pitchFamily="50" charset="-128"/>
                <a:ea typeface="HGP創英角ｺﾞｼｯｸUB" pitchFamily="50" charset="-128"/>
              </a:rPr>
              <a:t>LiDAR</a:t>
            </a:r>
            <a:r>
              <a:rPr lang="ja-JP" altLang="en-US" sz="1800" dirty="0">
                <a:solidFill>
                  <a:srgbClr val="000000"/>
                </a:solidFill>
                <a:latin typeface="HGP創英角ｺﾞｼｯｸUB" pitchFamily="50" charset="-128"/>
                <a:ea typeface="HGP創英角ｺﾞｼｯｸUB" pitchFamily="50" charset="-128"/>
              </a:rPr>
              <a:t>の組合せで、先行車の動きや歩行者・</a:t>
            </a:r>
            <a:r>
              <a:rPr lang="ja-JP" altLang="en-US" sz="1800" dirty="0" smtClean="0">
                <a:solidFill>
                  <a:srgbClr val="000000"/>
                </a:solidFill>
                <a:latin typeface="HGP創英角ｺﾞｼｯｸUB" pitchFamily="50" charset="-128"/>
                <a:ea typeface="HGP創英角ｺﾞｼｯｸUB" pitchFamily="50" charset="-128"/>
              </a:rPr>
              <a:t>自転車などの急</a:t>
            </a:r>
            <a:r>
              <a:rPr lang="ja-JP" altLang="en-US" sz="1800" dirty="0">
                <a:solidFill>
                  <a:srgbClr val="000000"/>
                </a:solidFill>
                <a:latin typeface="HGP創英角ｺﾞｼｯｸUB" pitchFamily="50" charset="-128"/>
                <a:ea typeface="HGP創英角ｺﾞｼｯｸUB" pitchFamily="50" charset="-128"/>
              </a:rPr>
              <a:t>な動きにも予測対応可能になる。また、重みの小さいアークをカットしネットワークの縮約を行う方法で、認識速度</a:t>
            </a:r>
            <a:r>
              <a:rPr lang="en-US" altLang="ja-JP" sz="1800" dirty="0">
                <a:solidFill>
                  <a:srgbClr val="000000"/>
                </a:solidFill>
                <a:latin typeface="HGP創英角ｺﾞｼｯｸUB" pitchFamily="50" charset="-128"/>
                <a:ea typeface="HGP創英角ｺﾞｼｯｸUB" pitchFamily="50" charset="-128"/>
              </a:rPr>
              <a:t>230fps</a:t>
            </a:r>
            <a:r>
              <a:rPr lang="ja-JP" altLang="en-US" sz="1800" dirty="0">
                <a:solidFill>
                  <a:srgbClr val="000000"/>
                </a:solidFill>
                <a:latin typeface="HGP創英角ｺﾞｼｯｸUB" pitchFamily="50" charset="-128"/>
                <a:ea typeface="HGP創英角ｺﾞｼｯｸUB" pitchFamily="50" charset="-128"/>
              </a:rPr>
              <a:t>を</a:t>
            </a:r>
            <a:r>
              <a:rPr lang="ja-JP" altLang="en-US" sz="1800" dirty="0" smtClean="0">
                <a:solidFill>
                  <a:srgbClr val="000000"/>
                </a:solidFill>
                <a:latin typeface="HGP創英角ｺﾞｼｯｸUB" pitchFamily="50" charset="-128"/>
                <a:ea typeface="HGP創英角ｺﾞｼｯｸUB" pitchFamily="50" charset="-128"/>
              </a:rPr>
              <a:t>実現した。</a:t>
            </a:r>
            <a:r>
              <a:rPr lang="en-US" altLang="ja-JP" sz="1800" dirty="0">
                <a:solidFill>
                  <a:srgbClr val="000000"/>
                </a:solidFill>
                <a:latin typeface="HGP創英角ｺﾞｼｯｸUB" pitchFamily="50" charset="-128"/>
                <a:ea typeface="HGP創英角ｺﾞｼｯｸUB" pitchFamily="50" charset="-128"/>
              </a:rPr>
              <a:t>B</a:t>
            </a:r>
            <a:r>
              <a:rPr lang="ja-JP" altLang="en-US" sz="1800" dirty="0">
                <a:solidFill>
                  <a:srgbClr val="000000"/>
                </a:solidFill>
                <a:latin typeface="HGP創英角ｺﾞｼｯｸUB" pitchFamily="50" charset="-128"/>
                <a:ea typeface="HGP創英角ｺﾞｼｯｸUB" pitchFamily="50" charset="-128"/>
              </a:rPr>
              <a:t>社は、車線維持に力を入れており、白線を認識し走行を維持する機能は優れた運転支援技術として知られている。一方、当社と</a:t>
            </a:r>
            <a:r>
              <a:rPr lang="en-US" altLang="ja-JP" sz="1800" dirty="0">
                <a:solidFill>
                  <a:srgbClr val="000000"/>
                </a:solidFill>
                <a:latin typeface="HGP創英角ｺﾞｼｯｸUB" pitchFamily="50" charset="-128"/>
                <a:ea typeface="HGP創英角ｺﾞｼｯｸUB" pitchFamily="50" charset="-128"/>
              </a:rPr>
              <a:t>K</a:t>
            </a:r>
            <a:r>
              <a:rPr lang="ja-JP" altLang="en-US" sz="1800" dirty="0">
                <a:solidFill>
                  <a:srgbClr val="000000"/>
                </a:solidFill>
                <a:latin typeface="HGP創英角ｺﾞｼｯｸUB" pitchFamily="50" charset="-128"/>
                <a:ea typeface="HGP創英角ｺﾞｼｯｸUB" pitchFamily="50" charset="-128"/>
              </a:rPr>
              <a:t>社は、車線逸脱警告にとどまっている</a:t>
            </a:r>
            <a:r>
              <a:rPr lang="ja-JP" altLang="en-US" sz="1800" dirty="0" smtClean="0">
                <a:solidFill>
                  <a:srgbClr val="000000"/>
                </a:solidFill>
                <a:latin typeface="HGP創英角ｺﾞｼｯｸUB" pitchFamily="50" charset="-128"/>
                <a:ea typeface="HGP創英角ｺﾞｼｯｸUB" pitchFamily="50" charset="-128"/>
              </a:rPr>
              <a:t>。なお、</a:t>
            </a:r>
            <a:r>
              <a:rPr lang="en-US" altLang="ja-JP" sz="1800" dirty="0" smtClean="0">
                <a:solidFill>
                  <a:srgbClr val="000000"/>
                </a:solidFill>
                <a:latin typeface="HGP創英角ｺﾞｼｯｸUB" pitchFamily="50" charset="-128"/>
                <a:ea typeface="HGP創英角ｺﾞｼｯｸUB" pitchFamily="50" charset="-128"/>
              </a:rPr>
              <a:t> </a:t>
            </a:r>
            <a:r>
              <a:rPr lang="en-US" altLang="ja-JP" sz="1800" dirty="0">
                <a:solidFill>
                  <a:srgbClr val="000000"/>
                </a:solidFill>
                <a:latin typeface="HGP創英角ｺﾞｼｯｸUB" pitchFamily="50" charset="-128"/>
                <a:ea typeface="HGP創英角ｺﾞｼｯｸUB" pitchFamily="50" charset="-128"/>
              </a:rPr>
              <a:t>LiDAR</a:t>
            </a:r>
            <a:r>
              <a:rPr lang="ja-JP" altLang="en-US" sz="1800" dirty="0">
                <a:solidFill>
                  <a:srgbClr val="000000"/>
                </a:solidFill>
                <a:latin typeface="HGP創英角ｺﾞｼｯｸUB" pitchFamily="50" charset="-128"/>
                <a:ea typeface="HGP創英角ｺﾞｼｯｸUB" pitchFamily="50" charset="-128"/>
              </a:rPr>
              <a:t>については、メカ部分を大幅に減らしコスト低下を</a:t>
            </a:r>
            <a:r>
              <a:rPr lang="ja-JP" altLang="en-US" sz="1800" dirty="0" smtClean="0">
                <a:solidFill>
                  <a:srgbClr val="000000"/>
                </a:solidFill>
                <a:latin typeface="HGP創英角ｺﾞｼｯｸUB" pitchFamily="50" charset="-128"/>
                <a:ea typeface="HGP創英角ｺﾞｼｯｸUB" pitchFamily="50" charset="-128"/>
              </a:rPr>
              <a:t>図った。</a:t>
            </a:r>
            <a:endParaRPr lang="en-US" altLang="ja-JP" sz="1800" dirty="0" smtClean="0">
              <a:solidFill>
                <a:srgbClr val="000000"/>
              </a:solidFill>
              <a:latin typeface="HGP創英角ｺﾞｼｯｸUB" pitchFamily="50" charset="-128"/>
              <a:ea typeface="HGP創英角ｺﾞｼｯｸUB" pitchFamily="50" charset="-128"/>
            </a:endParaRPr>
          </a:p>
          <a:p>
            <a:pPr eaLnBrk="1" hangingPunct="1">
              <a:spcBef>
                <a:spcPct val="0"/>
              </a:spcBef>
              <a:buNone/>
            </a:pPr>
            <a:r>
              <a:rPr lang="ja-JP" altLang="en-US" sz="1800" dirty="0">
                <a:solidFill>
                  <a:srgbClr val="000000"/>
                </a:solidFill>
                <a:latin typeface="HGP創英角ｺﾞｼｯｸUB" pitchFamily="50" charset="-128"/>
                <a:ea typeface="HGP創英角ｺﾞｼｯｸUB" pitchFamily="50" charset="-128"/>
              </a:rPr>
              <a:t>　車線自動変更</a:t>
            </a:r>
            <a:r>
              <a:rPr lang="ja-JP" altLang="en-US" sz="1800" dirty="0" smtClean="0">
                <a:solidFill>
                  <a:srgbClr val="000000"/>
                </a:solidFill>
                <a:latin typeface="HGP創英角ｺﾞｼｯｸUB" pitchFamily="50" charset="-128"/>
                <a:ea typeface="HGP創英角ｺﾞｼｯｸUB" pitchFamily="50" charset="-128"/>
              </a:rPr>
              <a:t>技術では</a:t>
            </a:r>
            <a:r>
              <a:rPr lang="ja-JP" altLang="en-US" sz="1800" dirty="0">
                <a:solidFill>
                  <a:srgbClr val="000000"/>
                </a:solidFill>
                <a:latin typeface="HGP創英角ｺﾞｼｯｸUB" pitchFamily="50" charset="-128"/>
                <a:ea typeface="HGP創英角ｺﾞｼｯｸUB" pitchFamily="50" charset="-128"/>
              </a:rPr>
              <a:t>、我々は基本特許を画像認識関連も含め</a:t>
            </a:r>
            <a:r>
              <a:rPr lang="en-US" altLang="ja-JP" sz="1800" dirty="0">
                <a:solidFill>
                  <a:srgbClr val="000000"/>
                </a:solidFill>
                <a:latin typeface="HGP創英角ｺﾞｼｯｸUB" pitchFamily="50" charset="-128"/>
                <a:ea typeface="HGP創英角ｺﾞｼｯｸUB" pitchFamily="50" charset="-128"/>
              </a:rPr>
              <a:t>5</a:t>
            </a:r>
            <a:r>
              <a:rPr lang="ja-JP" altLang="en-US" sz="1800" dirty="0">
                <a:solidFill>
                  <a:srgbClr val="000000"/>
                </a:solidFill>
                <a:latin typeface="HGP創英角ｺﾞｼｯｸUB" pitchFamily="50" charset="-128"/>
                <a:ea typeface="HGP創英角ｺﾞｼｯｸUB" pitchFamily="50" charset="-128"/>
              </a:rPr>
              <a:t>件権利化している</a:t>
            </a:r>
            <a:r>
              <a:rPr lang="ja-JP" altLang="en-US" sz="1800" dirty="0" smtClean="0">
                <a:solidFill>
                  <a:srgbClr val="000000"/>
                </a:solidFill>
                <a:latin typeface="HGP創英角ｺﾞｼｯｸUB" pitchFamily="50" charset="-128"/>
                <a:ea typeface="HGP創英角ｺﾞｼｯｸUB" pitchFamily="50" charset="-128"/>
              </a:rPr>
              <a:t>。さらに、上記</a:t>
            </a:r>
            <a:r>
              <a:rPr lang="ja-JP" altLang="en-US" sz="1800" dirty="0">
                <a:solidFill>
                  <a:srgbClr val="000000"/>
                </a:solidFill>
                <a:latin typeface="HGP創英角ｺﾞｼｯｸUB" pitchFamily="50" charset="-128"/>
                <a:ea typeface="HGP創英角ｺﾞｼｯｸUB" pitchFamily="50" charset="-128"/>
              </a:rPr>
              <a:t>複合ニューラルネット方式とネットワーク縮約</a:t>
            </a:r>
            <a:r>
              <a:rPr lang="ja-JP" altLang="en-US" sz="1800" dirty="0" smtClean="0">
                <a:solidFill>
                  <a:srgbClr val="000000"/>
                </a:solidFill>
                <a:latin typeface="HGP創英角ｺﾞｼｯｸUB" pitchFamily="50" charset="-128"/>
                <a:ea typeface="HGP創英角ｺﾞｼｯｸUB" pitchFamily="50" charset="-128"/>
              </a:rPr>
              <a:t>技術を加えれば、他社</a:t>
            </a:r>
            <a:r>
              <a:rPr lang="ja-JP" altLang="en-US" sz="1800" dirty="0">
                <a:solidFill>
                  <a:srgbClr val="000000"/>
                </a:solidFill>
                <a:latin typeface="HGP創英角ｺﾞｼｯｸUB" pitchFamily="50" charset="-128"/>
                <a:ea typeface="HGP創英角ｺﾞｼｯｸUB" pitchFamily="50" charset="-128"/>
              </a:rPr>
              <a:t>差別化のカギとなる</a:t>
            </a:r>
            <a:r>
              <a:rPr lang="ja-JP" altLang="en-US" sz="1800" dirty="0" smtClean="0">
                <a:solidFill>
                  <a:srgbClr val="000000"/>
                </a:solidFill>
                <a:latin typeface="HGP創英角ｺﾞｼｯｸUB" pitchFamily="50" charset="-128"/>
                <a:ea typeface="HGP創英角ｺﾞｼｯｸUB" pitchFamily="50" charset="-128"/>
              </a:rPr>
              <a:t>。</a:t>
            </a:r>
            <a:endParaRPr lang="ja-JP" altLang="en-US" sz="1800" dirty="0">
              <a:solidFill>
                <a:srgbClr val="000000"/>
              </a:solidFill>
              <a:latin typeface="HGP創英角ｺﾞｼｯｸUB" pitchFamily="50" charset="-128"/>
              <a:ea typeface="HGP創英角ｺﾞｼｯｸUB" pitchFamily="50" charset="-128"/>
            </a:endParaRPr>
          </a:p>
        </p:txBody>
      </p:sp>
      <p:sp>
        <p:nvSpPr>
          <p:cNvPr id="3" name="正方形/長方形 2"/>
          <p:cNvSpPr/>
          <p:nvPr/>
        </p:nvSpPr>
        <p:spPr>
          <a:xfrm>
            <a:off x="568325" y="620713"/>
            <a:ext cx="8243888" cy="60642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3600" b="1" dirty="0">
                <a:solidFill>
                  <a:srgbClr val="000000"/>
                </a:solidFill>
                <a:latin typeface="Meiryo UI" panose="020B0604030504040204" pitchFamily="50" charset="-128"/>
                <a:ea typeface="Meiryo UI" panose="020B0604030504040204" pitchFamily="50" charset="-128"/>
              </a:rPr>
              <a:t>タイトル・</a:t>
            </a:r>
            <a:r>
              <a:rPr lang="ja-JP" altLang="en-US" sz="3600" b="1" dirty="0" smtClean="0">
                <a:solidFill>
                  <a:srgbClr val="000000"/>
                </a:solidFill>
                <a:latin typeface="Meiryo UI" panose="020B0604030504040204" pitchFamily="50" charset="-128"/>
                <a:ea typeface="Meiryo UI" panose="020B0604030504040204" pitchFamily="50" charset="-128"/>
              </a:rPr>
              <a:t>要約演習</a:t>
            </a:r>
            <a:endParaRPr lang="en-US" altLang="ja-JP" sz="3600" b="1"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527531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68325" y="620713"/>
            <a:ext cx="8243888" cy="60642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3600" b="1" dirty="0">
                <a:solidFill>
                  <a:srgbClr val="000000"/>
                </a:solidFill>
                <a:latin typeface="Meiryo UI" panose="020B0604030504040204" pitchFamily="50" charset="-128"/>
                <a:ea typeface="Meiryo UI" panose="020B0604030504040204" pitchFamily="50" charset="-128"/>
              </a:rPr>
              <a:t>タイトル・</a:t>
            </a:r>
            <a:r>
              <a:rPr lang="ja-JP" altLang="en-US" sz="3600" b="1" dirty="0" smtClean="0">
                <a:solidFill>
                  <a:srgbClr val="000000"/>
                </a:solidFill>
                <a:latin typeface="Meiryo UI" panose="020B0604030504040204" pitchFamily="50" charset="-128"/>
                <a:ea typeface="Meiryo UI" panose="020B0604030504040204" pitchFamily="50" charset="-128"/>
              </a:rPr>
              <a:t>要約演習</a:t>
            </a:r>
            <a:endParaRPr lang="en-US" altLang="ja-JP" sz="3600" b="1"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41954675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68325" y="620713"/>
            <a:ext cx="8243888" cy="60642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3600" b="1" dirty="0" smtClean="0">
                <a:solidFill>
                  <a:srgbClr val="000000"/>
                </a:solidFill>
                <a:latin typeface="Meiryo UI" panose="020B0604030504040204" pitchFamily="50" charset="-128"/>
                <a:ea typeface="Meiryo UI" panose="020B0604030504040204" pitchFamily="50" charset="-128"/>
              </a:rPr>
              <a:t>短文分割演習</a:t>
            </a:r>
            <a:endParaRPr lang="en-US" altLang="ja-JP" sz="3600" b="1" dirty="0">
              <a:solidFill>
                <a:srgbClr val="000000"/>
              </a:solidFill>
              <a:latin typeface="Meiryo UI" panose="020B0604030504040204" pitchFamily="50" charset="-128"/>
              <a:ea typeface="Meiryo UI" panose="020B0604030504040204" pitchFamily="50" charset="-128"/>
            </a:endParaRPr>
          </a:p>
        </p:txBody>
      </p:sp>
      <p:sp>
        <p:nvSpPr>
          <p:cNvPr id="3" name="正方形/長方形 2"/>
          <p:cNvSpPr/>
          <p:nvPr/>
        </p:nvSpPr>
        <p:spPr>
          <a:xfrm>
            <a:off x="641523" y="1412776"/>
            <a:ext cx="6018709" cy="523220"/>
          </a:xfrm>
          <a:prstGeom prst="rect">
            <a:avLst/>
          </a:prstGeom>
        </p:spPr>
        <p:txBody>
          <a:bodyPr wrap="square">
            <a:spAutoFit/>
          </a:bodyPr>
          <a:lstStyle/>
          <a:p>
            <a:pPr algn="ctr"/>
            <a:r>
              <a:rPr lang="ja-JP" altLang="en-US" sz="2800" b="1" dirty="0" smtClean="0">
                <a:solidFill>
                  <a:srgbClr val="000000"/>
                </a:solidFill>
                <a:latin typeface="Meiryo UI" panose="020B0604030504040204" pitchFamily="50" charset="-128"/>
                <a:ea typeface="Meiryo UI" panose="020B0604030504040204" pitchFamily="50" charset="-128"/>
              </a:rPr>
              <a:t>以下の文を短文に分割してください</a:t>
            </a:r>
            <a:endParaRPr lang="ja-JP" altLang="en-US" sz="2800" b="1" dirty="0">
              <a:solidFill>
                <a:srgbClr val="000000"/>
              </a:solidFill>
              <a:latin typeface="Meiryo UI" panose="020B0604030504040204" pitchFamily="50" charset="-128"/>
              <a:ea typeface="Meiryo UI" panose="020B0604030504040204" pitchFamily="50" charset="-128"/>
            </a:endParaRPr>
          </a:p>
        </p:txBody>
      </p:sp>
      <p:sp>
        <p:nvSpPr>
          <p:cNvPr id="4" name="正方形/長方形 3"/>
          <p:cNvSpPr/>
          <p:nvPr/>
        </p:nvSpPr>
        <p:spPr>
          <a:xfrm>
            <a:off x="633228" y="2026483"/>
            <a:ext cx="8170690" cy="1727011"/>
          </a:xfrm>
          <a:prstGeom prst="rect">
            <a:avLst/>
          </a:prstGeom>
        </p:spPr>
        <p:txBody>
          <a:bodyPr wrap="square">
            <a:spAutoFit/>
          </a:bodyPr>
          <a:lstStyle/>
          <a:p>
            <a:pPr>
              <a:lnSpc>
                <a:spcPts val="2600"/>
              </a:lnSpc>
            </a:pPr>
            <a:r>
              <a:rPr lang="en-US" altLang="ja-JP" sz="2000" b="1" dirty="0">
                <a:solidFill>
                  <a:srgbClr val="000000"/>
                </a:solidFill>
                <a:latin typeface="Meiryo UI" panose="020B0604030504040204" pitchFamily="50" charset="-128"/>
                <a:ea typeface="Meiryo UI" panose="020B0604030504040204" pitchFamily="50" charset="-128"/>
              </a:rPr>
              <a:t>IO</a:t>
            </a:r>
            <a:r>
              <a:rPr lang="ja-JP" altLang="en-US" sz="2000" b="1" dirty="0">
                <a:solidFill>
                  <a:srgbClr val="000000"/>
                </a:solidFill>
                <a:latin typeface="Meiryo UI" panose="020B0604030504040204" pitchFamily="50" charset="-128"/>
                <a:ea typeface="Meiryo UI" panose="020B0604030504040204" pitchFamily="50" charset="-128"/>
              </a:rPr>
              <a:t>ユニット</a:t>
            </a:r>
            <a:r>
              <a:rPr lang="en-US" altLang="ja-JP" sz="2000" b="1" dirty="0">
                <a:solidFill>
                  <a:srgbClr val="000000"/>
                </a:solidFill>
                <a:latin typeface="Meiryo UI" panose="020B0604030504040204" pitchFamily="50" charset="-128"/>
                <a:ea typeface="Meiryo UI" panose="020B0604030504040204" pitchFamily="50" charset="-128"/>
              </a:rPr>
              <a:t>UX</a:t>
            </a:r>
            <a:r>
              <a:rPr lang="ja-JP" altLang="en-US" sz="2000" b="1" dirty="0">
                <a:solidFill>
                  <a:srgbClr val="000000"/>
                </a:solidFill>
                <a:latin typeface="Meiryo UI" panose="020B0604030504040204" pitchFamily="50" charset="-128"/>
                <a:ea typeface="Meiryo UI" panose="020B0604030504040204" pitchFamily="50" charset="-128"/>
              </a:rPr>
              <a:t>は、</a:t>
            </a:r>
            <a:r>
              <a:rPr lang="en-US" altLang="ja-JP" sz="2000" b="1" dirty="0">
                <a:solidFill>
                  <a:srgbClr val="000000"/>
                </a:solidFill>
                <a:latin typeface="Meiryo UI" panose="020B0604030504040204" pitchFamily="50" charset="-128"/>
                <a:ea typeface="Meiryo UI" panose="020B0604030504040204" pitchFamily="50" charset="-128"/>
              </a:rPr>
              <a:t>PC</a:t>
            </a:r>
            <a:r>
              <a:rPr lang="ja-JP" altLang="en-US" sz="2000" b="1" dirty="0">
                <a:solidFill>
                  <a:srgbClr val="000000"/>
                </a:solidFill>
                <a:latin typeface="Meiryo UI" panose="020B0604030504040204" pitchFamily="50" charset="-128"/>
                <a:ea typeface="Meiryo UI" panose="020B0604030504040204" pitchFamily="50" charset="-128"/>
              </a:rPr>
              <a:t>と</a:t>
            </a:r>
            <a:r>
              <a:rPr lang="en-US" altLang="ja-JP" sz="2000" b="1" dirty="0">
                <a:solidFill>
                  <a:srgbClr val="000000"/>
                </a:solidFill>
                <a:latin typeface="Meiryo UI" panose="020B0604030504040204" pitchFamily="50" charset="-128"/>
                <a:ea typeface="Meiryo UI" panose="020B0604030504040204" pitchFamily="50" charset="-128"/>
              </a:rPr>
              <a:t>USB</a:t>
            </a:r>
            <a:r>
              <a:rPr lang="ja-JP" altLang="en-US" sz="2000" b="1" dirty="0">
                <a:solidFill>
                  <a:srgbClr val="000000"/>
                </a:solidFill>
                <a:latin typeface="Meiryo UI" panose="020B0604030504040204" pitchFamily="50" charset="-128"/>
                <a:ea typeface="Meiryo UI" panose="020B0604030504040204" pitchFamily="50" charset="-128"/>
              </a:rPr>
              <a:t>接続する</a:t>
            </a:r>
            <a:r>
              <a:rPr lang="ja-JP" altLang="en-US" sz="2000" b="1" dirty="0" smtClean="0">
                <a:solidFill>
                  <a:srgbClr val="000000"/>
                </a:solidFill>
                <a:latin typeface="Meiryo UI" panose="020B0604030504040204" pitchFamily="50" charset="-128"/>
                <a:ea typeface="Meiryo UI" panose="020B0604030504040204" pitchFamily="50" charset="-128"/>
              </a:rPr>
              <a:t>ことにより電源</a:t>
            </a:r>
            <a:r>
              <a:rPr lang="ja-JP" altLang="en-US" sz="2000" b="1" dirty="0">
                <a:solidFill>
                  <a:srgbClr val="000000"/>
                </a:solidFill>
                <a:latin typeface="Meiryo UI" panose="020B0604030504040204" pitchFamily="50" charset="-128"/>
                <a:ea typeface="Meiryo UI" panose="020B0604030504040204" pitchFamily="50" charset="-128"/>
              </a:rPr>
              <a:t>を得られる</a:t>
            </a:r>
            <a:r>
              <a:rPr lang="en-US" altLang="ja-JP" sz="2000" b="1" dirty="0">
                <a:solidFill>
                  <a:srgbClr val="000000"/>
                </a:solidFill>
                <a:latin typeface="Meiryo UI" panose="020B0604030504040204" pitchFamily="50" charset="-128"/>
                <a:ea typeface="Meiryo UI" panose="020B0604030504040204" pitchFamily="50" charset="-128"/>
              </a:rPr>
              <a:t>AD/DA</a:t>
            </a:r>
            <a:r>
              <a:rPr lang="ja-JP" altLang="en-US" sz="2000" b="1" dirty="0">
                <a:solidFill>
                  <a:srgbClr val="000000"/>
                </a:solidFill>
                <a:latin typeface="Meiryo UI" panose="020B0604030504040204" pitchFamily="50" charset="-128"/>
                <a:ea typeface="Meiryo UI" panose="020B0604030504040204" pitchFamily="50" charset="-128"/>
              </a:rPr>
              <a:t>変換</a:t>
            </a:r>
            <a:r>
              <a:rPr lang="ja-JP" altLang="en-US" sz="2000" b="1" dirty="0" smtClean="0">
                <a:solidFill>
                  <a:srgbClr val="000000"/>
                </a:solidFill>
                <a:latin typeface="Meiryo UI" panose="020B0604030504040204" pitchFamily="50" charset="-128"/>
                <a:ea typeface="Meiryo UI" panose="020B0604030504040204" pitchFamily="50" charset="-128"/>
              </a:rPr>
              <a:t>回路であり、</a:t>
            </a:r>
            <a:r>
              <a:rPr lang="ja-JP" altLang="en-US" sz="2000" b="1" dirty="0">
                <a:solidFill>
                  <a:srgbClr val="000000"/>
                </a:solidFill>
                <a:latin typeface="Meiryo UI" panose="020B0604030504040204" pitchFamily="50" charset="-128"/>
                <a:ea typeface="Meiryo UI" panose="020B0604030504040204" pitchFamily="50" charset="-128"/>
              </a:rPr>
              <a:t>アナログ入出力とデジタル入出力を備えており、回転角や移動量を電圧に変換するポテンショメータ</a:t>
            </a:r>
            <a:r>
              <a:rPr lang="ja-JP" altLang="en-US" sz="2000" b="1" dirty="0" smtClean="0">
                <a:solidFill>
                  <a:srgbClr val="000000"/>
                </a:solidFill>
                <a:latin typeface="Meiryo UI" panose="020B0604030504040204" pitchFamily="50" charset="-128"/>
                <a:ea typeface="Meiryo UI" panose="020B0604030504040204" pitchFamily="50" charset="-128"/>
              </a:rPr>
              <a:t>の出力</a:t>
            </a:r>
            <a:r>
              <a:rPr lang="ja-JP" altLang="en-US" sz="2000" b="1" dirty="0">
                <a:solidFill>
                  <a:srgbClr val="000000"/>
                </a:solidFill>
                <a:latin typeface="Meiryo UI" panose="020B0604030504040204" pitchFamily="50" charset="-128"/>
                <a:ea typeface="Meiryo UI" panose="020B0604030504040204" pitchFamily="50" charset="-128"/>
              </a:rPr>
              <a:t>電圧の読み取り、モータを駆動・制御するデバイスで複数の入力形式に対応するモータドライバへの入力信号の送信を行う</a:t>
            </a:r>
            <a:r>
              <a:rPr lang="ja-JP" altLang="en-US" sz="2000" b="1" dirty="0" smtClean="0">
                <a:solidFill>
                  <a:srgbClr val="000000"/>
                </a:solidFill>
                <a:latin typeface="Meiryo UI" panose="020B0604030504040204" pitchFamily="50" charset="-128"/>
                <a:ea typeface="Meiryo UI" panose="020B0604030504040204" pitchFamily="50" charset="-128"/>
              </a:rPr>
              <a:t>。</a:t>
            </a:r>
            <a:endParaRPr lang="en-US" altLang="ja-JP" sz="2000" b="1" dirty="0" smtClean="0">
              <a:solidFill>
                <a:srgbClr val="000000"/>
              </a:solidFill>
              <a:latin typeface="Meiryo UI" panose="020B0604030504040204" pitchFamily="50" charset="-128"/>
              <a:ea typeface="Meiryo UI" panose="020B0604030504040204" pitchFamily="50" charset="-128"/>
            </a:endParaRPr>
          </a:p>
        </p:txBody>
      </p:sp>
      <p:cxnSp>
        <p:nvCxnSpPr>
          <p:cNvPr id="5" name="直線コネクタ 4"/>
          <p:cNvCxnSpPr/>
          <p:nvPr/>
        </p:nvCxnSpPr>
        <p:spPr bwMode="auto">
          <a:xfrm>
            <a:off x="729829" y="3861048"/>
            <a:ext cx="792088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Tree>
    <p:extLst>
      <p:ext uri="{BB962C8B-B14F-4D97-AF65-F5344CB8AC3E}">
        <p14:creationId xmlns:p14="http://schemas.microsoft.com/office/powerpoint/2010/main" val="18098498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68325" y="620713"/>
            <a:ext cx="8243888" cy="60642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3600" b="1" dirty="0">
                <a:solidFill>
                  <a:srgbClr val="000000"/>
                </a:solidFill>
                <a:latin typeface="Meiryo UI" panose="020B0604030504040204" pitchFamily="50" charset="-128"/>
                <a:ea typeface="Meiryo UI" panose="020B0604030504040204" pitchFamily="50" charset="-128"/>
              </a:rPr>
              <a:t>論文・研究報告</a:t>
            </a:r>
            <a:r>
              <a:rPr lang="ja-JP" altLang="en-US" sz="3600" b="1" dirty="0" smtClean="0">
                <a:solidFill>
                  <a:srgbClr val="000000"/>
                </a:solidFill>
                <a:latin typeface="Meiryo UI" panose="020B0604030504040204" pitchFamily="50" charset="-128"/>
                <a:ea typeface="Meiryo UI" panose="020B0604030504040204" pitchFamily="50" charset="-128"/>
              </a:rPr>
              <a:t>執筆リテラシー演習</a:t>
            </a:r>
            <a:endParaRPr kumimoji="0" lang="en-US" altLang="ja-JP" sz="3600" b="1" kern="0" dirty="0">
              <a:solidFill>
                <a:srgbClr val="000000"/>
              </a:solidFill>
              <a:latin typeface="Meiryo UI" panose="020B0604030504040204" pitchFamily="50" charset="-128"/>
              <a:ea typeface="Meiryo UI" panose="020B0604030504040204" pitchFamily="50" charset="-128"/>
            </a:endParaRPr>
          </a:p>
        </p:txBody>
      </p:sp>
      <p:sp>
        <p:nvSpPr>
          <p:cNvPr id="3" name="正方形/長方形 19"/>
          <p:cNvSpPr>
            <a:spLocks noChangeArrowheads="1"/>
          </p:cNvSpPr>
          <p:nvPr/>
        </p:nvSpPr>
        <p:spPr bwMode="auto">
          <a:xfrm>
            <a:off x="775016" y="1484784"/>
            <a:ext cx="8037197"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次の行為や考え方</a:t>
            </a:r>
            <a:r>
              <a:rPr lang="ja-JP" altLang="en-US" sz="2000" b="1" dirty="0" smtClean="0">
                <a:solidFill>
                  <a:srgbClr val="000000"/>
                </a:solidFill>
                <a:latin typeface="Meiryo UI" panose="020B0604030504040204" pitchFamily="50" charset="-128"/>
                <a:ea typeface="Meiryo UI" panose="020B0604030504040204" pitchFamily="50" charset="-128"/>
              </a:rPr>
              <a:t>は</a:t>
            </a:r>
            <a:r>
              <a:rPr lang="ja-JP" altLang="en-US" sz="2000" b="1" dirty="0">
                <a:solidFill>
                  <a:srgbClr val="000000"/>
                </a:solidFill>
                <a:latin typeface="Meiryo UI" panose="020B0604030504040204" pitchFamily="50" charset="-128"/>
                <a:ea typeface="Meiryo UI" panose="020B0604030504040204" pitchFamily="50" charset="-128"/>
              </a:rPr>
              <a:t>認められますか</a:t>
            </a:r>
            <a:r>
              <a:rPr lang="ja-JP" altLang="en-US" sz="2000" b="1" dirty="0" smtClean="0">
                <a:solidFill>
                  <a:srgbClr val="000000"/>
                </a:solidFill>
                <a:latin typeface="Meiryo UI" panose="020B0604030504040204" pitchFamily="50" charset="-128"/>
                <a:ea typeface="Meiryo UI" panose="020B0604030504040204" pitchFamily="50" charset="-128"/>
              </a:rPr>
              <a:t>？</a:t>
            </a:r>
            <a:endParaRPr lang="en-US" altLang="ja-JP" sz="2000" b="1" dirty="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smtClean="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dirty="0" smtClean="0">
                <a:solidFill>
                  <a:srgbClr val="000000"/>
                </a:solidFill>
                <a:latin typeface="Meiryo UI" panose="020B0604030504040204" pitchFamily="50" charset="-128"/>
                <a:ea typeface="Meiryo UI" panose="020B0604030504040204" pitchFamily="50" charset="-128"/>
              </a:rPr>
              <a:t>ケース１：</a:t>
            </a:r>
            <a:endParaRPr lang="en-US" altLang="ja-JP" sz="2000" b="1" dirty="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　研究成果を論文にしてまとめたが、文献を</a:t>
            </a:r>
            <a:r>
              <a:rPr lang="ja-JP" altLang="en-US" sz="2000" b="1" dirty="0" smtClean="0">
                <a:solidFill>
                  <a:srgbClr val="000000"/>
                </a:solidFill>
                <a:latin typeface="Meiryo UI" panose="020B0604030504040204" pitchFamily="50" charset="-128"/>
                <a:ea typeface="Meiryo UI" panose="020B0604030504040204" pitchFamily="50" charset="-128"/>
              </a:rPr>
              <a:t>全く引用</a:t>
            </a:r>
            <a:r>
              <a:rPr lang="ja-JP" altLang="en-US" sz="2000" b="1" dirty="0">
                <a:solidFill>
                  <a:srgbClr val="000000"/>
                </a:solidFill>
                <a:latin typeface="Meiryo UI" panose="020B0604030504040204" pitchFamily="50" charset="-128"/>
                <a:ea typeface="Meiryo UI" panose="020B0604030504040204" pitchFamily="50" charset="-128"/>
              </a:rPr>
              <a:t>せず、独創性を強く出した。　</a:t>
            </a:r>
            <a:endParaRPr lang="en-US" altLang="ja-JP" sz="2000" b="1" dirty="0" smtClean="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smtClean="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dirty="0" smtClean="0">
                <a:solidFill>
                  <a:srgbClr val="000000"/>
                </a:solidFill>
                <a:latin typeface="Meiryo UI" panose="020B0604030504040204" pitchFamily="50" charset="-128"/>
                <a:ea typeface="Meiryo UI" panose="020B0604030504040204" pitchFamily="50" charset="-128"/>
              </a:rPr>
              <a:t>ケース２：</a:t>
            </a:r>
            <a:endParaRPr lang="en-US" altLang="ja-JP" sz="2000" b="1" dirty="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　社内の論文・研究報告書作成においては、</a:t>
            </a:r>
            <a:r>
              <a:rPr lang="ja-JP" altLang="en-US" sz="2000" b="1" dirty="0" smtClean="0">
                <a:solidFill>
                  <a:srgbClr val="000000"/>
                </a:solidFill>
                <a:latin typeface="Meiryo UI" panose="020B0604030504040204" pitchFamily="50" charset="-128"/>
                <a:ea typeface="Meiryo UI" panose="020B0604030504040204" pitchFamily="50" charset="-128"/>
              </a:rPr>
              <a:t>たとえ一部</a:t>
            </a:r>
            <a:r>
              <a:rPr lang="ja-JP" altLang="en-US" sz="2000" b="1" dirty="0">
                <a:solidFill>
                  <a:srgbClr val="000000"/>
                </a:solidFill>
                <a:latin typeface="Meiryo UI" panose="020B0604030504040204" pitchFamily="50" charset="-128"/>
                <a:ea typeface="Meiryo UI" panose="020B0604030504040204" pitchFamily="50" charset="-128"/>
              </a:rPr>
              <a:t>であっても、他文献からの転載（コピぺ）</a:t>
            </a:r>
            <a:r>
              <a:rPr lang="ja-JP" altLang="en-US" sz="2000" b="1" dirty="0" smtClean="0">
                <a:solidFill>
                  <a:srgbClr val="000000"/>
                </a:solidFill>
                <a:latin typeface="Meiryo UI" panose="020B0604030504040204" pitchFamily="50" charset="-128"/>
                <a:ea typeface="Meiryo UI" panose="020B0604030504040204" pitchFamily="50" charset="-128"/>
              </a:rPr>
              <a:t>は許されない</a:t>
            </a:r>
            <a:r>
              <a:rPr lang="ja-JP" altLang="en-US" sz="2000" b="1" dirty="0">
                <a:solidFill>
                  <a:srgbClr val="000000"/>
                </a:solidFill>
                <a:latin typeface="Meiryo UI" panose="020B0604030504040204" pitchFamily="50" charset="-128"/>
                <a:ea typeface="Meiryo UI" panose="020B0604030504040204" pitchFamily="50" charset="-128"/>
              </a:rPr>
              <a:t>。　　</a:t>
            </a:r>
            <a:endParaRPr lang="en-US" altLang="ja-JP" sz="2000" b="1" dirty="0" smtClean="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a:solidFill>
                <a:srgbClr val="000000"/>
              </a:solidFill>
              <a:latin typeface="Meiryo UI" panose="020B0604030504040204" pitchFamily="50" charset="-128"/>
              <a:ea typeface="Meiryo UI" panose="020B0604030504040204" pitchFamily="50" charset="-128"/>
            </a:endParaRPr>
          </a:p>
        </p:txBody>
      </p:sp>
      <p:cxnSp>
        <p:nvCxnSpPr>
          <p:cNvPr id="4" name="直線コネクタ 3"/>
          <p:cNvCxnSpPr/>
          <p:nvPr/>
        </p:nvCxnSpPr>
        <p:spPr bwMode="auto">
          <a:xfrm>
            <a:off x="729829" y="1916832"/>
            <a:ext cx="792088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Tree>
    <p:extLst>
      <p:ext uri="{BB962C8B-B14F-4D97-AF65-F5344CB8AC3E}">
        <p14:creationId xmlns:p14="http://schemas.microsoft.com/office/powerpoint/2010/main" val="337722624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68325" y="620713"/>
            <a:ext cx="8243888" cy="60642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3600" b="1" dirty="0">
                <a:solidFill>
                  <a:srgbClr val="000000"/>
                </a:solidFill>
                <a:latin typeface="Meiryo UI" panose="020B0604030504040204" pitchFamily="50" charset="-128"/>
                <a:ea typeface="Meiryo UI" panose="020B0604030504040204" pitchFamily="50" charset="-128"/>
              </a:rPr>
              <a:t>論文・研究報告執筆リテラシー演習</a:t>
            </a:r>
            <a:endParaRPr kumimoji="0" lang="en-US" altLang="ja-JP" sz="3600" b="1" kern="0" dirty="0">
              <a:solidFill>
                <a:srgbClr val="000000"/>
              </a:solidFill>
              <a:latin typeface="Meiryo UI" panose="020B0604030504040204" pitchFamily="50" charset="-128"/>
              <a:ea typeface="Meiryo UI" panose="020B0604030504040204" pitchFamily="50" charset="-128"/>
            </a:endParaRPr>
          </a:p>
        </p:txBody>
      </p:sp>
      <p:sp>
        <p:nvSpPr>
          <p:cNvPr id="3" name="正方形/長方形 19"/>
          <p:cNvSpPr>
            <a:spLocks noChangeArrowheads="1"/>
          </p:cNvSpPr>
          <p:nvPr/>
        </p:nvSpPr>
        <p:spPr bwMode="auto">
          <a:xfrm>
            <a:off x="775016" y="1484784"/>
            <a:ext cx="8037197" cy="3477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次の行為や考え方</a:t>
            </a:r>
            <a:r>
              <a:rPr lang="ja-JP" altLang="en-US" sz="2000" b="1" dirty="0" smtClean="0">
                <a:solidFill>
                  <a:srgbClr val="000000"/>
                </a:solidFill>
                <a:latin typeface="Meiryo UI" panose="020B0604030504040204" pitchFamily="50" charset="-128"/>
                <a:ea typeface="Meiryo UI" panose="020B0604030504040204" pitchFamily="50" charset="-128"/>
              </a:rPr>
              <a:t>は</a:t>
            </a:r>
            <a:r>
              <a:rPr lang="ja-JP" altLang="en-US" sz="2000" b="1" dirty="0">
                <a:solidFill>
                  <a:srgbClr val="000000"/>
                </a:solidFill>
                <a:latin typeface="Meiryo UI" panose="020B0604030504040204" pitchFamily="50" charset="-128"/>
                <a:ea typeface="Meiryo UI" panose="020B0604030504040204" pitchFamily="50" charset="-128"/>
              </a:rPr>
              <a:t>認められますか</a:t>
            </a:r>
            <a:r>
              <a:rPr lang="ja-JP" altLang="en-US" sz="2000" b="1" dirty="0" smtClean="0">
                <a:solidFill>
                  <a:srgbClr val="000000"/>
                </a:solidFill>
                <a:latin typeface="Meiryo UI" panose="020B0604030504040204" pitchFamily="50" charset="-128"/>
                <a:ea typeface="Meiryo UI" panose="020B0604030504040204" pitchFamily="50" charset="-128"/>
              </a:rPr>
              <a:t>？</a:t>
            </a:r>
            <a:endParaRPr lang="en-US" altLang="ja-JP" sz="2000" b="1" dirty="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smtClean="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ケース３：</a:t>
            </a:r>
          </a:p>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　参考文献を明記していれば、そこからの</a:t>
            </a:r>
            <a:r>
              <a:rPr lang="ja-JP" altLang="en-US" sz="2000" b="1" dirty="0" smtClean="0">
                <a:solidFill>
                  <a:srgbClr val="000000"/>
                </a:solidFill>
                <a:latin typeface="Meiryo UI" panose="020B0604030504040204" pitchFamily="50" charset="-128"/>
                <a:ea typeface="Meiryo UI" panose="020B0604030504040204" pitchFamily="50" charset="-128"/>
              </a:rPr>
              <a:t>転載（</a:t>
            </a:r>
            <a:r>
              <a:rPr lang="ja-JP" altLang="en-US" sz="2000" b="1" dirty="0">
                <a:solidFill>
                  <a:srgbClr val="000000"/>
                </a:solidFill>
                <a:latin typeface="Meiryo UI" panose="020B0604030504040204" pitchFamily="50" charset="-128"/>
                <a:ea typeface="Meiryo UI" panose="020B0604030504040204" pitchFamily="50" charset="-128"/>
              </a:rPr>
              <a:t>コピペ）は許される</a:t>
            </a:r>
            <a:r>
              <a:rPr lang="ja-JP" altLang="en-US" sz="2000" b="1" dirty="0" smtClean="0">
                <a:solidFill>
                  <a:srgbClr val="000000"/>
                </a:solidFill>
                <a:latin typeface="Meiryo UI" panose="020B0604030504040204" pitchFamily="50" charset="-128"/>
                <a:ea typeface="Meiryo UI" panose="020B0604030504040204" pitchFamily="50" charset="-128"/>
              </a:rPr>
              <a:t>。</a:t>
            </a:r>
            <a:endParaRPr lang="en-US" altLang="ja-JP" sz="2000" b="1" dirty="0" smtClean="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smtClean="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ケース４：</a:t>
            </a:r>
          </a:p>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　論文や研究報告執筆では、他文献に記載</a:t>
            </a:r>
            <a:r>
              <a:rPr lang="ja-JP" altLang="en-US" sz="2000" b="1" dirty="0" err="1">
                <a:solidFill>
                  <a:srgbClr val="000000"/>
                </a:solidFill>
                <a:latin typeface="Meiryo UI" panose="020B0604030504040204" pitchFamily="50" charset="-128"/>
                <a:ea typeface="Meiryo UI" panose="020B0604030504040204" pitchFamily="50" charset="-128"/>
              </a:rPr>
              <a:t>されたありふれた</a:t>
            </a:r>
            <a:r>
              <a:rPr lang="ja-JP" altLang="en-US" sz="2000" b="1" dirty="0">
                <a:solidFill>
                  <a:srgbClr val="000000"/>
                </a:solidFill>
                <a:latin typeface="Meiryo UI" panose="020B0604030504040204" pitchFamily="50" charset="-128"/>
                <a:ea typeface="Meiryo UI" panose="020B0604030504040204" pitchFamily="50" charset="-128"/>
              </a:rPr>
              <a:t>短い文「</a:t>
            </a:r>
            <a:r>
              <a:rPr lang="en-US" altLang="ja-JP" sz="2000" b="1" dirty="0">
                <a:solidFill>
                  <a:srgbClr val="000000"/>
                </a:solidFill>
                <a:latin typeface="Meiryo UI" panose="020B0604030504040204" pitchFamily="50" charset="-128"/>
                <a:ea typeface="Meiryo UI" panose="020B0604030504040204" pitchFamily="50" charset="-128"/>
              </a:rPr>
              <a:t>t</a:t>
            </a:r>
            <a:r>
              <a:rPr lang="ja-JP" altLang="en-US" sz="2000" b="1" dirty="0">
                <a:solidFill>
                  <a:srgbClr val="000000"/>
                </a:solidFill>
                <a:latin typeface="Meiryo UI" panose="020B0604030504040204" pitchFamily="50" charset="-128"/>
                <a:ea typeface="Meiryo UI" panose="020B0604030504040204" pitchFamily="50" charset="-128"/>
              </a:rPr>
              <a:t>検定の結果、両者の平均値に有意差はみられなかった」であっても転載（コピペ）は許されない。　</a:t>
            </a:r>
          </a:p>
          <a:p>
            <a:pPr eaLnBrk="1" hangingPunct="1">
              <a:spcBef>
                <a:spcPct val="0"/>
              </a:spcBef>
              <a:buFontTx/>
              <a:buNone/>
            </a:pPr>
            <a:endParaRPr lang="en-US" altLang="ja-JP" sz="2000" b="1" dirty="0">
              <a:solidFill>
                <a:srgbClr val="000000"/>
              </a:solidFill>
              <a:latin typeface="Meiryo UI" panose="020B0604030504040204" pitchFamily="50" charset="-128"/>
              <a:ea typeface="Meiryo UI" panose="020B0604030504040204" pitchFamily="50" charset="-128"/>
            </a:endParaRPr>
          </a:p>
        </p:txBody>
      </p:sp>
      <p:cxnSp>
        <p:nvCxnSpPr>
          <p:cNvPr id="4" name="直線コネクタ 3"/>
          <p:cNvCxnSpPr/>
          <p:nvPr/>
        </p:nvCxnSpPr>
        <p:spPr bwMode="auto">
          <a:xfrm>
            <a:off x="729829" y="1916832"/>
            <a:ext cx="792088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Tree>
    <p:extLst>
      <p:ext uri="{BB962C8B-B14F-4D97-AF65-F5344CB8AC3E}">
        <p14:creationId xmlns:p14="http://schemas.microsoft.com/office/powerpoint/2010/main" val="39275622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68325" y="620713"/>
            <a:ext cx="8243888" cy="60642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3600" b="1" dirty="0">
                <a:solidFill>
                  <a:srgbClr val="000000"/>
                </a:solidFill>
                <a:latin typeface="Meiryo UI" panose="020B0604030504040204" pitchFamily="50" charset="-128"/>
                <a:ea typeface="Meiryo UI" panose="020B0604030504040204" pitchFamily="50" charset="-128"/>
              </a:rPr>
              <a:t>論文・研究報告執筆リテラシー演習</a:t>
            </a:r>
            <a:endParaRPr kumimoji="0" lang="en-US" altLang="ja-JP" sz="3600" b="1" kern="0" dirty="0">
              <a:solidFill>
                <a:srgbClr val="000000"/>
              </a:solidFill>
              <a:latin typeface="Meiryo UI" panose="020B0604030504040204" pitchFamily="50" charset="-128"/>
              <a:ea typeface="Meiryo UI" panose="020B0604030504040204" pitchFamily="50" charset="-128"/>
            </a:endParaRPr>
          </a:p>
        </p:txBody>
      </p:sp>
      <p:sp>
        <p:nvSpPr>
          <p:cNvPr id="3" name="正方形/長方形 19"/>
          <p:cNvSpPr>
            <a:spLocks noChangeArrowheads="1"/>
          </p:cNvSpPr>
          <p:nvPr/>
        </p:nvSpPr>
        <p:spPr bwMode="auto">
          <a:xfrm>
            <a:off x="775016" y="1484784"/>
            <a:ext cx="8037197"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次の行為や考え方</a:t>
            </a:r>
            <a:r>
              <a:rPr lang="ja-JP" altLang="en-US" sz="2000" b="1" dirty="0" smtClean="0">
                <a:solidFill>
                  <a:srgbClr val="000000"/>
                </a:solidFill>
                <a:latin typeface="Meiryo UI" panose="020B0604030504040204" pitchFamily="50" charset="-128"/>
                <a:ea typeface="Meiryo UI" panose="020B0604030504040204" pitchFamily="50" charset="-128"/>
              </a:rPr>
              <a:t>は</a:t>
            </a:r>
            <a:r>
              <a:rPr lang="ja-JP" altLang="en-US" sz="2000" b="1" dirty="0">
                <a:solidFill>
                  <a:srgbClr val="000000"/>
                </a:solidFill>
                <a:latin typeface="Meiryo UI" panose="020B0604030504040204" pitchFamily="50" charset="-128"/>
                <a:ea typeface="Meiryo UI" panose="020B0604030504040204" pitchFamily="50" charset="-128"/>
              </a:rPr>
              <a:t>認められますか</a:t>
            </a:r>
            <a:r>
              <a:rPr lang="ja-JP" altLang="en-US" sz="2000" b="1" dirty="0" smtClean="0">
                <a:solidFill>
                  <a:srgbClr val="000000"/>
                </a:solidFill>
                <a:latin typeface="Meiryo UI" panose="020B0604030504040204" pitchFamily="50" charset="-128"/>
                <a:ea typeface="Meiryo UI" panose="020B0604030504040204" pitchFamily="50" charset="-128"/>
              </a:rPr>
              <a:t>？</a:t>
            </a:r>
            <a:endParaRPr lang="en-US" altLang="ja-JP" sz="2000" b="1" dirty="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smtClean="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ケース５：</a:t>
            </a:r>
          </a:p>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　インタネット上</a:t>
            </a:r>
            <a:r>
              <a:rPr lang="ja-JP" altLang="en-US" sz="2000" b="1" dirty="0" smtClean="0">
                <a:solidFill>
                  <a:srgbClr val="000000"/>
                </a:solidFill>
                <a:latin typeface="Meiryo UI" panose="020B0604030504040204" pitchFamily="50" charset="-128"/>
                <a:ea typeface="Meiryo UI" panose="020B0604030504040204" pitchFamily="50" charset="-128"/>
              </a:rPr>
              <a:t>の情報は参考</a:t>
            </a:r>
            <a:r>
              <a:rPr lang="ja-JP" altLang="en-US" sz="2000" b="1" dirty="0">
                <a:solidFill>
                  <a:srgbClr val="000000"/>
                </a:solidFill>
                <a:latin typeface="Meiryo UI" panose="020B0604030504040204" pitchFamily="50" charset="-128"/>
                <a:ea typeface="Meiryo UI" panose="020B0604030504040204" pitchFamily="50" charset="-128"/>
              </a:rPr>
              <a:t>文献として認められる。その場合は、参考文献に</a:t>
            </a:r>
            <a:r>
              <a:rPr lang="en-US" altLang="ja-JP" sz="2000" b="1" dirty="0">
                <a:solidFill>
                  <a:srgbClr val="000000"/>
                </a:solidFill>
                <a:latin typeface="Meiryo UI" panose="020B0604030504040204" pitchFamily="50" charset="-128"/>
                <a:ea typeface="Meiryo UI" panose="020B0604030504040204" pitchFamily="50" charset="-128"/>
              </a:rPr>
              <a:t>URL</a:t>
            </a:r>
            <a:r>
              <a:rPr lang="ja-JP" altLang="en-US" sz="2000" b="1" dirty="0">
                <a:solidFill>
                  <a:srgbClr val="000000"/>
                </a:solidFill>
                <a:latin typeface="Meiryo UI" panose="020B0604030504040204" pitchFamily="50" charset="-128"/>
                <a:ea typeface="Meiryo UI" panose="020B0604030504040204" pitchFamily="50" charset="-128"/>
              </a:rPr>
              <a:t>とアクセス日を</a:t>
            </a:r>
            <a:r>
              <a:rPr lang="ja-JP" altLang="en-US" sz="2000" b="1" dirty="0" smtClean="0">
                <a:solidFill>
                  <a:srgbClr val="000000"/>
                </a:solidFill>
                <a:latin typeface="Meiryo UI" panose="020B0604030504040204" pitchFamily="50" charset="-128"/>
                <a:ea typeface="Meiryo UI" panose="020B0604030504040204" pitchFamily="50" charset="-128"/>
              </a:rPr>
              <a:t>記載する</a:t>
            </a:r>
            <a:r>
              <a:rPr lang="ja-JP" altLang="en-US" sz="2000" b="1" dirty="0">
                <a:solidFill>
                  <a:srgbClr val="000000"/>
                </a:solidFill>
                <a:latin typeface="Meiryo UI" panose="020B0604030504040204" pitchFamily="50" charset="-128"/>
                <a:ea typeface="Meiryo UI" panose="020B0604030504040204" pitchFamily="50" charset="-128"/>
              </a:rPr>
              <a:t>。</a:t>
            </a:r>
          </a:p>
          <a:p>
            <a:pPr eaLnBrk="1" hangingPunct="1">
              <a:spcBef>
                <a:spcPct val="0"/>
              </a:spcBef>
              <a:buFontTx/>
              <a:buNone/>
            </a:pPr>
            <a:endParaRPr lang="en-US" altLang="ja-JP" sz="2000" b="1" dirty="0" smtClean="0">
              <a:solidFill>
                <a:srgbClr val="C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ケース６：</a:t>
            </a:r>
          </a:p>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　出典や引用元を明記し「」で表現すれば、他文献からの転載（コピー）は許される。 </a:t>
            </a:r>
          </a:p>
          <a:p>
            <a:pPr eaLnBrk="1" hangingPunct="1">
              <a:spcBef>
                <a:spcPct val="0"/>
              </a:spcBef>
              <a:buFontTx/>
              <a:buNone/>
            </a:pPr>
            <a:endParaRPr lang="en-US" altLang="ja-JP" sz="2000" b="1" dirty="0" smtClean="0">
              <a:solidFill>
                <a:srgbClr val="C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a:solidFill>
                <a:srgbClr val="000000"/>
              </a:solidFill>
              <a:latin typeface="Meiryo UI" panose="020B0604030504040204" pitchFamily="50" charset="-128"/>
              <a:ea typeface="Meiryo UI" panose="020B0604030504040204" pitchFamily="50" charset="-128"/>
            </a:endParaRPr>
          </a:p>
        </p:txBody>
      </p:sp>
      <p:cxnSp>
        <p:nvCxnSpPr>
          <p:cNvPr id="4" name="直線コネクタ 3"/>
          <p:cNvCxnSpPr/>
          <p:nvPr/>
        </p:nvCxnSpPr>
        <p:spPr bwMode="auto">
          <a:xfrm>
            <a:off x="729829" y="1916832"/>
            <a:ext cx="792088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Tree>
    <p:extLst>
      <p:ext uri="{BB962C8B-B14F-4D97-AF65-F5344CB8AC3E}">
        <p14:creationId xmlns:p14="http://schemas.microsoft.com/office/powerpoint/2010/main" val="24555639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68325" y="620713"/>
            <a:ext cx="8243888" cy="60642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3600" b="1" dirty="0">
                <a:solidFill>
                  <a:srgbClr val="000000"/>
                </a:solidFill>
                <a:latin typeface="Meiryo UI" panose="020B0604030504040204" pitchFamily="50" charset="-128"/>
                <a:ea typeface="Meiryo UI" panose="020B0604030504040204" pitchFamily="50" charset="-128"/>
              </a:rPr>
              <a:t>論文・研究報告執筆リテラシー演習</a:t>
            </a:r>
            <a:endParaRPr kumimoji="0" lang="en-US" altLang="ja-JP" sz="3600" b="1" kern="0" dirty="0">
              <a:solidFill>
                <a:srgbClr val="000000"/>
              </a:solidFill>
              <a:latin typeface="Meiryo UI" panose="020B0604030504040204" pitchFamily="50" charset="-128"/>
              <a:ea typeface="Meiryo UI" panose="020B0604030504040204" pitchFamily="50" charset="-128"/>
            </a:endParaRPr>
          </a:p>
        </p:txBody>
      </p:sp>
      <p:sp>
        <p:nvSpPr>
          <p:cNvPr id="3" name="正方形/長方形 19"/>
          <p:cNvSpPr>
            <a:spLocks noChangeArrowheads="1"/>
          </p:cNvSpPr>
          <p:nvPr/>
        </p:nvSpPr>
        <p:spPr bwMode="auto">
          <a:xfrm>
            <a:off x="775016" y="1484784"/>
            <a:ext cx="8037197" cy="4739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b="1" dirty="0" smtClean="0">
                <a:solidFill>
                  <a:srgbClr val="000000"/>
                </a:solidFill>
                <a:latin typeface="Meiryo UI" panose="020B0604030504040204" pitchFamily="50" charset="-128"/>
                <a:ea typeface="Meiryo UI" panose="020B0604030504040204" pitchFamily="50" charset="-128"/>
              </a:rPr>
              <a:t>次の行為や考え方は認められますか？</a:t>
            </a:r>
            <a:endParaRPr lang="en-US" altLang="ja-JP" sz="2000" b="1" dirty="0" smtClean="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smtClean="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ケース７：</a:t>
            </a:r>
          </a:p>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　論文の考察において、その一部分を</a:t>
            </a:r>
            <a:r>
              <a:rPr lang="en-US" altLang="ja-JP" sz="2000" b="1" dirty="0" err="1">
                <a:solidFill>
                  <a:srgbClr val="000000"/>
                </a:solidFill>
                <a:latin typeface="Meiryo UI" panose="020B0604030504040204" pitchFamily="50" charset="-128"/>
                <a:ea typeface="Meiryo UI" panose="020B0604030504040204" pitchFamily="50" charset="-128"/>
              </a:rPr>
              <a:t>ChatGPT</a:t>
            </a:r>
            <a:r>
              <a:rPr lang="ja-JP" altLang="en-US" sz="2000" b="1" dirty="0">
                <a:solidFill>
                  <a:srgbClr val="000000"/>
                </a:solidFill>
                <a:latin typeface="Meiryo UI" panose="020B0604030504040204" pitchFamily="50" charset="-128"/>
                <a:ea typeface="Meiryo UI" panose="020B0604030504040204" pitchFamily="50" charset="-128"/>
              </a:rPr>
              <a:t>の書いた内容で代用した。 </a:t>
            </a:r>
            <a:r>
              <a:rPr lang="en-US" altLang="ja-JP" sz="2000" b="1" dirty="0" err="1">
                <a:solidFill>
                  <a:srgbClr val="000000"/>
                </a:solidFill>
                <a:latin typeface="Meiryo UI" panose="020B0604030504040204" pitchFamily="50" charset="-128"/>
                <a:ea typeface="Meiryo UI" panose="020B0604030504040204" pitchFamily="50" charset="-128"/>
              </a:rPr>
              <a:t>ChatGPT</a:t>
            </a:r>
            <a:r>
              <a:rPr lang="ja-JP" altLang="en-US" sz="2000" b="1" dirty="0">
                <a:solidFill>
                  <a:srgbClr val="000000"/>
                </a:solidFill>
                <a:latin typeface="Meiryo UI" panose="020B0604030504040204" pitchFamily="50" charset="-128"/>
                <a:ea typeface="Meiryo UI" panose="020B0604030504040204" pitchFamily="50" charset="-128"/>
              </a:rPr>
              <a:t>の書いたものは、公表された著作物とは認められていないので、表現さえ少し変えれば、用いても大きな問題はない</a:t>
            </a:r>
            <a:r>
              <a:rPr lang="ja-JP" altLang="en-US" sz="2000" b="1" dirty="0" smtClean="0">
                <a:solidFill>
                  <a:srgbClr val="000000"/>
                </a:solidFill>
                <a:latin typeface="Meiryo UI" panose="020B0604030504040204" pitchFamily="50" charset="-128"/>
                <a:ea typeface="Meiryo UI" panose="020B0604030504040204" pitchFamily="50" charset="-128"/>
              </a:rPr>
              <a:t>。</a:t>
            </a:r>
            <a:endParaRPr lang="en-US" altLang="ja-JP" sz="2000" b="1" dirty="0" smtClean="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smtClean="0">
              <a:solidFill>
                <a:srgbClr val="C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dirty="0" smtClean="0">
                <a:solidFill>
                  <a:srgbClr val="000000"/>
                </a:solidFill>
                <a:latin typeface="Meiryo UI" panose="020B0604030504040204" pitchFamily="50" charset="-128"/>
                <a:ea typeface="Meiryo UI" panose="020B0604030504040204" pitchFamily="50" charset="-128"/>
              </a:rPr>
              <a:t>ケース８：</a:t>
            </a:r>
            <a:endParaRPr lang="ja-JP" altLang="en-US" sz="2000" b="1" dirty="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1800" b="1" dirty="0">
                <a:solidFill>
                  <a:srgbClr val="000000"/>
                </a:solidFill>
                <a:latin typeface="Meiryo UI" panose="020B0604030504040204" pitchFamily="50" charset="-128"/>
                <a:ea typeface="Meiryo UI" panose="020B0604030504040204" pitchFamily="50" charset="-128"/>
              </a:rPr>
              <a:t>＜参考文献＞</a:t>
            </a:r>
          </a:p>
          <a:p>
            <a:pPr eaLnBrk="1" hangingPunct="1">
              <a:spcBef>
                <a:spcPct val="0"/>
              </a:spcBef>
              <a:buFontTx/>
              <a:buNone/>
            </a:pPr>
            <a:r>
              <a:rPr lang="en-US" altLang="ja-JP" sz="1600" b="1" dirty="0">
                <a:solidFill>
                  <a:srgbClr val="000000"/>
                </a:solidFill>
                <a:latin typeface="Meiryo UI" panose="020B0604030504040204" pitchFamily="50" charset="-128"/>
                <a:ea typeface="Meiryo UI" panose="020B0604030504040204" pitchFamily="50" charset="-128"/>
              </a:rPr>
              <a:t>1</a:t>
            </a:r>
            <a:r>
              <a:rPr lang="ja-JP" altLang="en-US" sz="1600" b="1" dirty="0">
                <a:solidFill>
                  <a:srgbClr val="000000"/>
                </a:solidFill>
                <a:latin typeface="Meiryo UI" panose="020B0604030504040204" pitchFamily="50" charset="-128"/>
                <a:ea typeface="Meiryo UI" panose="020B0604030504040204" pitchFamily="50" charset="-128"/>
              </a:rPr>
              <a:t>）原田祐樹：プラントの省エネに関する一考察，環境学会誌，</a:t>
            </a:r>
            <a:r>
              <a:rPr lang="en-US" altLang="ja-JP" sz="1600" b="1" dirty="0">
                <a:solidFill>
                  <a:srgbClr val="000000"/>
                </a:solidFill>
                <a:latin typeface="Meiryo UI" panose="020B0604030504040204" pitchFamily="50" charset="-128"/>
                <a:ea typeface="Meiryo UI" panose="020B0604030504040204" pitchFamily="50" charset="-128"/>
              </a:rPr>
              <a:t>Vol.28,No.7, 2005</a:t>
            </a:r>
            <a:r>
              <a:rPr lang="ja-JP" altLang="en-US" sz="1600" b="1" dirty="0">
                <a:solidFill>
                  <a:srgbClr val="000000"/>
                </a:solidFill>
                <a:latin typeface="Meiryo UI" panose="020B0604030504040204" pitchFamily="50" charset="-128"/>
                <a:ea typeface="Meiryo UI" panose="020B0604030504040204" pitchFamily="50" charset="-128"/>
              </a:rPr>
              <a:t>年</a:t>
            </a:r>
          </a:p>
          <a:p>
            <a:pPr eaLnBrk="1" hangingPunct="1">
              <a:spcBef>
                <a:spcPct val="0"/>
              </a:spcBef>
              <a:buFontTx/>
              <a:buNone/>
            </a:pPr>
            <a:r>
              <a:rPr lang="en-US" altLang="ja-JP" sz="1600" b="1" dirty="0">
                <a:solidFill>
                  <a:srgbClr val="000000"/>
                </a:solidFill>
                <a:latin typeface="Meiryo UI" panose="020B0604030504040204" pitchFamily="50" charset="-128"/>
                <a:ea typeface="Meiryo UI" panose="020B0604030504040204" pitchFamily="50" charset="-128"/>
              </a:rPr>
              <a:t>2</a:t>
            </a:r>
            <a:r>
              <a:rPr lang="ja-JP" altLang="en-US" sz="1600" b="1" dirty="0">
                <a:solidFill>
                  <a:srgbClr val="000000"/>
                </a:solidFill>
                <a:latin typeface="Meiryo UI" panose="020B0604030504040204" pitchFamily="50" charset="-128"/>
                <a:ea typeface="Meiryo UI" panose="020B0604030504040204" pitchFamily="50" charset="-128"/>
              </a:rPr>
              <a:t>）江口，小林，飯田，「微生物酸化特性を考える」　講談社</a:t>
            </a:r>
            <a:r>
              <a:rPr lang="en-US" altLang="ja-JP" sz="1600" b="1" dirty="0">
                <a:solidFill>
                  <a:srgbClr val="000000"/>
                </a:solidFill>
                <a:latin typeface="Meiryo UI" panose="020B0604030504040204" pitchFamily="50" charset="-128"/>
                <a:ea typeface="Meiryo UI" panose="020B0604030504040204" pitchFamily="50" charset="-128"/>
              </a:rPr>
              <a:t>,p.189, </a:t>
            </a:r>
            <a:r>
              <a:rPr lang="ja-JP" altLang="en-US" sz="1600" b="1" dirty="0">
                <a:solidFill>
                  <a:srgbClr val="000000"/>
                </a:solidFill>
                <a:latin typeface="Meiryo UI" panose="020B0604030504040204" pitchFamily="50" charset="-128"/>
                <a:ea typeface="Meiryo UI" panose="020B0604030504040204" pitchFamily="50" charset="-128"/>
              </a:rPr>
              <a:t>（</a:t>
            </a:r>
            <a:r>
              <a:rPr lang="en-US" altLang="ja-JP" sz="1600" b="1" dirty="0">
                <a:solidFill>
                  <a:srgbClr val="000000"/>
                </a:solidFill>
                <a:latin typeface="Meiryo UI" panose="020B0604030504040204" pitchFamily="50" charset="-128"/>
                <a:ea typeface="Meiryo UI" panose="020B0604030504040204" pitchFamily="50" charset="-128"/>
              </a:rPr>
              <a:t>2003</a:t>
            </a:r>
            <a:r>
              <a:rPr lang="ja-JP" altLang="en-US" sz="1600" b="1" dirty="0">
                <a:solidFill>
                  <a:srgbClr val="000000"/>
                </a:solidFill>
                <a:latin typeface="Meiryo UI" panose="020B0604030504040204" pitchFamily="50" charset="-128"/>
                <a:ea typeface="Meiryo UI" panose="020B0604030504040204" pitchFamily="50" charset="-128"/>
              </a:rPr>
              <a:t>）</a:t>
            </a:r>
          </a:p>
          <a:p>
            <a:pPr eaLnBrk="1" hangingPunct="1">
              <a:spcBef>
                <a:spcPct val="0"/>
              </a:spcBef>
              <a:buFontTx/>
              <a:buNone/>
            </a:pPr>
            <a:r>
              <a:rPr lang="en-US" altLang="ja-JP" sz="1600" b="1" dirty="0">
                <a:solidFill>
                  <a:srgbClr val="000000"/>
                </a:solidFill>
                <a:latin typeface="Meiryo UI" panose="020B0604030504040204" pitchFamily="50" charset="-128"/>
                <a:ea typeface="Meiryo UI" panose="020B0604030504040204" pitchFamily="50" charset="-128"/>
              </a:rPr>
              <a:t>3</a:t>
            </a:r>
            <a:r>
              <a:rPr lang="ja-JP" altLang="en-US" sz="1600" b="1" dirty="0">
                <a:solidFill>
                  <a:srgbClr val="000000"/>
                </a:solidFill>
                <a:latin typeface="Meiryo UI" panose="020B0604030504040204" pitchFamily="50" charset="-128"/>
                <a:ea typeface="Meiryo UI" panose="020B0604030504040204" pitchFamily="50" charset="-128"/>
              </a:rPr>
              <a:t>）</a:t>
            </a:r>
            <a:r>
              <a:rPr lang="en-US" altLang="ja-JP" sz="1600" b="1" dirty="0">
                <a:solidFill>
                  <a:srgbClr val="000000"/>
                </a:solidFill>
                <a:latin typeface="Meiryo UI" panose="020B0604030504040204" pitchFamily="50" charset="-128"/>
                <a:ea typeface="Meiryo UI" panose="020B0604030504040204" pitchFamily="50" charset="-128"/>
              </a:rPr>
              <a:t>Jade I., and George H., “Combination of reactor as a   cost-effective sewage treatment system”, IEEE/ICME, 46(3-9), 83-88, 2000</a:t>
            </a:r>
          </a:p>
          <a:p>
            <a:pPr eaLnBrk="1" hangingPunct="1">
              <a:spcBef>
                <a:spcPct val="0"/>
              </a:spcBef>
              <a:buFontTx/>
              <a:buNone/>
            </a:pPr>
            <a:endParaRPr lang="en-US" altLang="ja-JP" sz="2000" b="1" dirty="0" smtClean="0">
              <a:solidFill>
                <a:srgbClr val="C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a:solidFill>
                <a:srgbClr val="000000"/>
              </a:solidFill>
              <a:latin typeface="Meiryo UI" panose="020B0604030504040204" pitchFamily="50" charset="-128"/>
              <a:ea typeface="Meiryo UI" panose="020B0604030504040204" pitchFamily="50" charset="-128"/>
            </a:endParaRPr>
          </a:p>
        </p:txBody>
      </p:sp>
      <p:cxnSp>
        <p:nvCxnSpPr>
          <p:cNvPr id="4" name="直線コネクタ 3"/>
          <p:cNvCxnSpPr/>
          <p:nvPr/>
        </p:nvCxnSpPr>
        <p:spPr bwMode="auto">
          <a:xfrm>
            <a:off x="729829" y="1916832"/>
            <a:ext cx="792088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Tree>
    <p:extLst>
      <p:ext uri="{BB962C8B-B14F-4D97-AF65-F5344CB8AC3E}">
        <p14:creationId xmlns:p14="http://schemas.microsoft.com/office/powerpoint/2010/main" val="94221742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68325" y="620713"/>
            <a:ext cx="8243888" cy="60642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3600" b="1" dirty="0">
                <a:solidFill>
                  <a:srgbClr val="000000"/>
                </a:solidFill>
                <a:latin typeface="Meiryo UI" panose="020B0604030504040204" pitchFamily="50" charset="-128"/>
                <a:ea typeface="Meiryo UI" panose="020B0604030504040204" pitchFamily="50" charset="-128"/>
              </a:rPr>
              <a:t>論文・研究報告執筆リテラシー演習</a:t>
            </a:r>
            <a:endParaRPr kumimoji="0" lang="en-US" altLang="ja-JP" sz="3600" b="1" kern="0" dirty="0">
              <a:solidFill>
                <a:srgbClr val="000000"/>
              </a:solidFill>
              <a:latin typeface="Meiryo UI" panose="020B0604030504040204" pitchFamily="50" charset="-128"/>
              <a:ea typeface="Meiryo UI" panose="020B0604030504040204" pitchFamily="50" charset="-128"/>
            </a:endParaRPr>
          </a:p>
        </p:txBody>
      </p:sp>
      <p:sp>
        <p:nvSpPr>
          <p:cNvPr id="3" name="正方形/長方形 19"/>
          <p:cNvSpPr>
            <a:spLocks noChangeArrowheads="1"/>
          </p:cNvSpPr>
          <p:nvPr/>
        </p:nvSpPr>
        <p:spPr bwMode="auto">
          <a:xfrm>
            <a:off x="775016" y="1484784"/>
            <a:ext cx="8037197" cy="37856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次の行為や考え方は認められますか？</a:t>
            </a:r>
            <a:endParaRPr lang="en-US" altLang="ja-JP" sz="2000" b="1" dirty="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smtClean="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ケース９：</a:t>
            </a:r>
          </a:p>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　実験に協力してくれた被検者については、著者</a:t>
            </a:r>
            <a:r>
              <a:rPr lang="ja-JP" altLang="en-US" sz="2000" b="1" dirty="0" smtClean="0">
                <a:solidFill>
                  <a:srgbClr val="000000"/>
                </a:solidFill>
                <a:latin typeface="Meiryo UI" panose="020B0604030504040204" pitchFamily="50" charset="-128"/>
                <a:ea typeface="Meiryo UI" panose="020B0604030504040204" pitchFamily="50" charset="-128"/>
              </a:rPr>
              <a:t>に含める</a:t>
            </a:r>
            <a:r>
              <a:rPr lang="ja-JP" altLang="en-US" sz="2000" b="1" dirty="0">
                <a:solidFill>
                  <a:srgbClr val="000000"/>
                </a:solidFill>
                <a:latin typeface="Meiryo UI" panose="020B0604030504040204" pitchFamily="50" charset="-128"/>
                <a:ea typeface="Meiryo UI" panose="020B0604030504040204" pitchFamily="50" charset="-128"/>
              </a:rPr>
              <a:t>ことが重要である。</a:t>
            </a:r>
          </a:p>
          <a:p>
            <a:pPr eaLnBrk="1" hangingPunct="1">
              <a:spcBef>
                <a:spcPct val="0"/>
              </a:spcBef>
              <a:buFontTx/>
              <a:buNone/>
            </a:pPr>
            <a:r>
              <a:rPr lang="ja-JP" altLang="en-US" sz="2000" b="1" dirty="0" smtClean="0">
                <a:solidFill>
                  <a:srgbClr val="000000"/>
                </a:solidFill>
                <a:latin typeface="Meiryo UI" panose="020B0604030504040204" pitchFamily="50" charset="-128"/>
                <a:ea typeface="Meiryo UI" panose="020B0604030504040204" pitchFamily="50" charset="-128"/>
              </a:rPr>
              <a:t>　</a:t>
            </a:r>
            <a:endParaRPr lang="en-US" altLang="ja-JP" sz="2000" b="1" dirty="0" smtClean="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smtClean="0">
              <a:solidFill>
                <a:srgbClr val="C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dirty="0" smtClean="0">
                <a:solidFill>
                  <a:srgbClr val="000000"/>
                </a:solidFill>
                <a:latin typeface="Meiryo UI" panose="020B0604030504040204" pitchFamily="50" charset="-128"/>
                <a:ea typeface="Meiryo UI" panose="020B0604030504040204" pitchFamily="50" charset="-128"/>
              </a:rPr>
              <a:t>ケース</a:t>
            </a:r>
            <a:r>
              <a:rPr lang="en-US" altLang="ja-JP" sz="2000" b="1" dirty="0" smtClean="0">
                <a:solidFill>
                  <a:srgbClr val="000000"/>
                </a:solidFill>
                <a:latin typeface="Meiryo UI" panose="020B0604030504040204" pitchFamily="50" charset="-128"/>
                <a:ea typeface="Meiryo UI" panose="020B0604030504040204" pitchFamily="50" charset="-128"/>
              </a:rPr>
              <a:t>10</a:t>
            </a:r>
            <a:r>
              <a:rPr lang="ja-JP" altLang="en-US" sz="2000" b="1" dirty="0" smtClean="0">
                <a:solidFill>
                  <a:srgbClr val="000000"/>
                </a:solidFill>
                <a:latin typeface="Meiryo UI" panose="020B0604030504040204" pitchFamily="50" charset="-128"/>
                <a:ea typeface="Meiryo UI" panose="020B0604030504040204" pitchFamily="50" charset="-128"/>
              </a:rPr>
              <a:t>：</a:t>
            </a:r>
            <a:endParaRPr lang="en-US" altLang="ja-JP" sz="2000" b="1" dirty="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　研究員Ｔが筆頭著者の位置を</a:t>
            </a:r>
            <a:r>
              <a:rPr lang="ja-JP" altLang="en-US" sz="2000" b="1" dirty="0" smtClean="0">
                <a:solidFill>
                  <a:srgbClr val="000000"/>
                </a:solidFill>
                <a:latin typeface="Meiryo UI" panose="020B0604030504040204" pitchFamily="50" charset="-128"/>
                <a:ea typeface="Meiryo UI" panose="020B0604030504040204" pitchFamily="50" charset="-128"/>
              </a:rPr>
              <a:t>要求した。</a:t>
            </a:r>
            <a:r>
              <a:rPr lang="ja-JP" altLang="en-US" sz="2000" b="1" dirty="0">
                <a:solidFill>
                  <a:srgbClr val="000000"/>
                </a:solidFill>
                <a:latin typeface="Meiryo UI" panose="020B0604030504040204" pitchFamily="50" charset="-128"/>
                <a:ea typeface="Meiryo UI" panose="020B0604030504040204" pitchFamily="50" charset="-128"/>
              </a:rPr>
              <a:t>彼は</a:t>
            </a:r>
            <a:r>
              <a:rPr lang="ja-JP" altLang="en-US" sz="2000" b="1" dirty="0" smtClean="0">
                <a:solidFill>
                  <a:srgbClr val="000000"/>
                </a:solidFill>
                <a:latin typeface="Meiryo UI" panose="020B0604030504040204" pitchFamily="50" charset="-128"/>
                <a:ea typeface="Meiryo UI" panose="020B0604030504040204" pitchFamily="50" charset="-128"/>
              </a:rPr>
              <a:t>、研究</a:t>
            </a:r>
            <a:r>
              <a:rPr lang="ja-JP" altLang="en-US" sz="2000" b="1" dirty="0">
                <a:solidFill>
                  <a:srgbClr val="000000"/>
                </a:solidFill>
                <a:latin typeface="Meiryo UI" panose="020B0604030504040204" pitchFamily="50" charset="-128"/>
                <a:ea typeface="Meiryo UI" panose="020B0604030504040204" pitchFamily="50" charset="-128"/>
              </a:rPr>
              <a:t>において極めて重要な役割を果たしたが</a:t>
            </a:r>
            <a:r>
              <a:rPr lang="ja-JP" altLang="en-US" sz="2000" b="1" dirty="0" smtClean="0">
                <a:solidFill>
                  <a:srgbClr val="000000"/>
                </a:solidFill>
                <a:latin typeface="Meiryo UI" panose="020B0604030504040204" pitchFamily="50" charset="-128"/>
                <a:ea typeface="Meiryo UI" panose="020B0604030504040204" pitchFamily="50" charset="-128"/>
              </a:rPr>
              <a:t>、研究計画</a:t>
            </a:r>
            <a:r>
              <a:rPr lang="ja-JP" altLang="en-US" sz="2000" b="1" dirty="0">
                <a:solidFill>
                  <a:srgbClr val="000000"/>
                </a:solidFill>
                <a:latin typeface="Meiryo UI" panose="020B0604030504040204" pitchFamily="50" charset="-128"/>
                <a:ea typeface="Meiryo UI" panose="020B0604030504040204" pitchFamily="50" charset="-128"/>
              </a:rPr>
              <a:t>や論文執筆には関与していない。　</a:t>
            </a:r>
            <a:endParaRPr lang="en-US" altLang="ja-JP" sz="2000" b="1" dirty="0" smtClean="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smtClean="0">
              <a:solidFill>
                <a:srgbClr val="C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a:solidFill>
                <a:srgbClr val="000000"/>
              </a:solidFill>
              <a:latin typeface="Meiryo UI" panose="020B0604030504040204" pitchFamily="50" charset="-128"/>
              <a:ea typeface="Meiryo UI" panose="020B0604030504040204" pitchFamily="50" charset="-128"/>
            </a:endParaRPr>
          </a:p>
        </p:txBody>
      </p:sp>
      <p:cxnSp>
        <p:nvCxnSpPr>
          <p:cNvPr id="4" name="直線コネクタ 3"/>
          <p:cNvCxnSpPr/>
          <p:nvPr/>
        </p:nvCxnSpPr>
        <p:spPr bwMode="auto">
          <a:xfrm>
            <a:off x="729829" y="1916832"/>
            <a:ext cx="792088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Tree>
    <p:extLst>
      <p:ext uri="{BB962C8B-B14F-4D97-AF65-F5344CB8AC3E}">
        <p14:creationId xmlns:p14="http://schemas.microsoft.com/office/powerpoint/2010/main" val="421204333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568325" y="620713"/>
            <a:ext cx="8243888" cy="60642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ja-JP" altLang="en-US" sz="3600" b="1" dirty="0">
                <a:solidFill>
                  <a:srgbClr val="000000"/>
                </a:solidFill>
                <a:latin typeface="Meiryo UI" panose="020B0604030504040204" pitchFamily="50" charset="-128"/>
                <a:ea typeface="Meiryo UI" panose="020B0604030504040204" pitchFamily="50" charset="-128"/>
              </a:rPr>
              <a:t>論文・研究報告執筆リテラシー演習</a:t>
            </a:r>
            <a:endParaRPr kumimoji="0" lang="en-US" altLang="ja-JP" sz="3600" b="1" kern="0" dirty="0">
              <a:solidFill>
                <a:srgbClr val="000000"/>
              </a:solidFill>
              <a:latin typeface="Meiryo UI" panose="020B0604030504040204" pitchFamily="50" charset="-128"/>
              <a:ea typeface="Meiryo UI" panose="020B0604030504040204" pitchFamily="50" charset="-128"/>
            </a:endParaRPr>
          </a:p>
        </p:txBody>
      </p:sp>
      <p:cxnSp>
        <p:nvCxnSpPr>
          <p:cNvPr id="5" name="直線コネクタ 4"/>
          <p:cNvCxnSpPr/>
          <p:nvPr/>
        </p:nvCxnSpPr>
        <p:spPr bwMode="auto">
          <a:xfrm>
            <a:off x="729829" y="1916832"/>
            <a:ext cx="792088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
        <p:nvSpPr>
          <p:cNvPr id="6" name="正方形/長方形 19"/>
          <p:cNvSpPr>
            <a:spLocks noChangeArrowheads="1"/>
          </p:cNvSpPr>
          <p:nvPr/>
        </p:nvSpPr>
        <p:spPr bwMode="auto">
          <a:xfrm>
            <a:off x="775016" y="1484784"/>
            <a:ext cx="8037197"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次の行為や考え方は認められますか？</a:t>
            </a:r>
            <a:endParaRPr lang="en-US" altLang="ja-JP" sz="2000" b="1" dirty="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smtClean="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dirty="0" smtClean="0">
                <a:solidFill>
                  <a:srgbClr val="000000"/>
                </a:solidFill>
                <a:latin typeface="Meiryo UI" panose="020B0604030504040204" pitchFamily="50" charset="-128"/>
                <a:ea typeface="Meiryo UI" panose="020B0604030504040204" pitchFamily="50" charset="-128"/>
              </a:rPr>
              <a:t>ケース</a:t>
            </a:r>
            <a:r>
              <a:rPr lang="en-US" altLang="ja-JP" sz="2000" b="1" dirty="0" smtClean="0">
                <a:solidFill>
                  <a:srgbClr val="000000"/>
                </a:solidFill>
                <a:latin typeface="Meiryo UI" panose="020B0604030504040204" pitchFamily="50" charset="-128"/>
                <a:ea typeface="Meiryo UI" panose="020B0604030504040204" pitchFamily="50" charset="-128"/>
              </a:rPr>
              <a:t>11</a:t>
            </a:r>
            <a:r>
              <a:rPr lang="ja-JP" altLang="en-US" sz="2000" b="1" dirty="0" smtClean="0">
                <a:solidFill>
                  <a:srgbClr val="000000"/>
                </a:solidFill>
                <a:latin typeface="Meiryo UI" panose="020B0604030504040204" pitchFamily="50" charset="-128"/>
                <a:ea typeface="Meiryo UI" panose="020B0604030504040204" pitchFamily="50" charset="-128"/>
              </a:rPr>
              <a:t>：</a:t>
            </a:r>
            <a:endParaRPr lang="ja-JP" altLang="en-US" sz="2000" b="1" dirty="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　Ｈ氏は、研究成果をまとめ、国内のＪ学会論文誌に投稿した。その直後に、実験データ数を増やし、同じ結論を確信した後、海外のＩ学会に英語論文とし同じ内容を投稿した。　</a:t>
            </a:r>
            <a:endParaRPr lang="en-US" altLang="ja-JP" sz="2000" b="1" dirty="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en-US" altLang="ja-JP" sz="2000" b="1" dirty="0" smtClean="0">
              <a:solidFill>
                <a:srgbClr val="C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ja-JP" altLang="en-US" sz="2000" b="1" dirty="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dirty="0" smtClean="0">
                <a:solidFill>
                  <a:srgbClr val="000000"/>
                </a:solidFill>
                <a:latin typeface="Meiryo UI" panose="020B0604030504040204" pitchFamily="50" charset="-128"/>
                <a:ea typeface="Meiryo UI" panose="020B0604030504040204" pitchFamily="50" charset="-128"/>
              </a:rPr>
              <a:t>ケース</a:t>
            </a:r>
            <a:r>
              <a:rPr lang="en-US" altLang="ja-JP" sz="2000" b="1" dirty="0" smtClean="0">
                <a:solidFill>
                  <a:srgbClr val="000000"/>
                </a:solidFill>
                <a:latin typeface="Meiryo UI" panose="020B0604030504040204" pitchFamily="50" charset="-128"/>
                <a:ea typeface="Meiryo UI" panose="020B0604030504040204" pitchFamily="50" charset="-128"/>
              </a:rPr>
              <a:t>12</a:t>
            </a:r>
            <a:r>
              <a:rPr lang="ja-JP" altLang="en-US" sz="2000" b="1" dirty="0" smtClean="0">
                <a:solidFill>
                  <a:srgbClr val="000000"/>
                </a:solidFill>
                <a:latin typeface="Meiryo UI" panose="020B0604030504040204" pitchFamily="50" charset="-128"/>
                <a:ea typeface="Meiryo UI" panose="020B0604030504040204" pitchFamily="50" charset="-128"/>
              </a:rPr>
              <a:t>：</a:t>
            </a:r>
            <a:endParaRPr lang="ja-JP" altLang="en-US" sz="2000" b="1" dirty="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r>
              <a:rPr lang="ja-JP" altLang="en-US" sz="2000" b="1" dirty="0">
                <a:solidFill>
                  <a:srgbClr val="000000"/>
                </a:solidFill>
                <a:latin typeface="Meiryo UI" panose="020B0604030504040204" pitchFamily="50" charset="-128"/>
                <a:ea typeface="Meiryo UI" panose="020B0604030504040204" pitchFamily="50" charset="-128"/>
              </a:rPr>
              <a:t>　Ｋ氏は</a:t>
            </a:r>
            <a:r>
              <a:rPr lang="ja-JP" altLang="en-US" sz="2000" b="1" dirty="0" smtClean="0">
                <a:solidFill>
                  <a:srgbClr val="000000"/>
                </a:solidFill>
                <a:latin typeface="Meiryo UI" panose="020B0604030504040204" pitchFamily="50" charset="-128"/>
                <a:ea typeface="Meiryo UI" panose="020B0604030504040204" pitchFamily="50" charset="-128"/>
              </a:rPr>
              <a:t>、</a:t>
            </a:r>
            <a:r>
              <a:rPr lang="ja-JP" altLang="en-US" sz="2000" b="1" dirty="0">
                <a:solidFill>
                  <a:srgbClr val="000000"/>
                </a:solidFill>
                <a:latin typeface="Meiryo UI" panose="020B0604030504040204" pitchFamily="50" charset="-128"/>
                <a:ea typeface="Meiryo UI" panose="020B0604030504040204" pitchFamily="50" charset="-128"/>
              </a:rPr>
              <a:t>会社で</a:t>
            </a:r>
            <a:r>
              <a:rPr lang="ja-JP" altLang="en-US" sz="2000" b="1" dirty="0" smtClean="0">
                <a:solidFill>
                  <a:srgbClr val="000000"/>
                </a:solidFill>
                <a:latin typeface="Meiryo UI" panose="020B0604030504040204" pitchFamily="50" charset="-128"/>
                <a:ea typeface="Meiryo UI" panose="020B0604030504040204" pitchFamily="50" charset="-128"/>
              </a:rPr>
              <a:t>行なった</a:t>
            </a:r>
            <a:r>
              <a:rPr lang="ja-JP" altLang="en-US" sz="2000" b="1" dirty="0">
                <a:solidFill>
                  <a:srgbClr val="000000"/>
                </a:solidFill>
                <a:latin typeface="Meiryo UI" panose="020B0604030504040204" pitchFamily="50" charset="-128"/>
                <a:ea typeface="Meiryo UI" panose="020B0604030504040204" pitchFamily="50" charset="-128"/>
              </a:rPr>
              <a:t>研究をＤ学会の全国大会で発表し、一年後に、同一内容を体裁を整え、別の学会に論文として投稿した。その際に、全国大会での発表を参考文献の形で引用した。　</a:t>
            </a:r>
            <a:endParaRPr lang="en-US" altLang="ja-JP" sz="2000" b="1" dirty="0">
              <a:solidFill>
                <a:srgbClr val="000000"/>
              </a:solidFill>
              <a:latin typeface="Meiryo UI" panose="020B0604030504040204" pitchFamily="50" charset="-128"/>
              <a:ea typeface="Meiryo UI" panose="020B0604030504040204" pitchFamily="50" charset="-128"/>
            </a:endParaRPr>
          </a:p>
          <a:p>
            <a:pPr eaLnBrk="1" hangingPunct="1">
              <a:spcBef>
                <a:spcPct val="0"/>
              </a:spcBef>
              <a:buFontTx/>
              <a:buNone/>
            </a:pPr>
            <a:endParaRPr lang="ja-JP" altLang="en-US" sz="2000" b="1" dirty="0">
              <a:solidFill>
                <a:srgbClr val="C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9726417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正方形/長方形 25"/>
          <p:cNvSpPr/>
          <p:nvPr/>
        </p:nvSpPr>
        <p:spPr>
          <a:xfrm>
            <a:off x="468313" y="620713"/>
            <a:ext cx="8343900" cy="60642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3600" b="1" dirty="0">
                <a:solidFill>
                  <a:srgbClr val="000000"/>
                </a:solidFill>
                <a:latin typeface="Meiryo UI" panose="020B0604030504040204" pitchFamily="50" charset="-128"/>
                <a:ea typeface="Meiryo UI" panose="020B0604030504040204" pitchFamily="50" charset="-128"/>
              </a:rPr>
              <a:t>箇条書き演習</a:t>
            </a:r>
          </a:p>
        </p:txBody>
      </p:sp>
    </p:spTree>
    <p:extLst>
      <p:ext uri="{BB962C8B-B14F-4D97-AF65-F5344CB8AC3E}">
        <p14:creationId xmlns:p14="http://schemas.microsoft.com/office/powerpoint/2010/main" val="38639790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p:cNvSpPr/>
          <p:nvPr/>
        </p:nvSpPr>
        <p:spPr>
          <a:xfrm>
            <a:off x="568325" y="620713"/>
            <a:ext cx="8243888" cy="60642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3600" b="1" dirty="0" smtClean="0">
                <a:solidFill>
                  <a:srgbClr val="000000"/>
                </a:solidFill>
                <a:latin typeface="Meiryo UI" pitchFamily="50" charset="-128"/>
                <a:ea typeface="Meiryo UI" pitchFamily="50" charset="-128"/>
              </a:rPr>
              <a:t>クイズ</a:t>
            </a:r>
            <a:endParaRPr lang="ja-JP" altLang="en-US" sz="3600" b="1" dirty="0">
              <a:solidFill>
                <a:srgbClr val="000000"/>
              </a:solidFill>
              <a:latin typeface="Meiryo UI" pitchFamily="50" charset="-128"/>
              <a:ea typeface="Meiryo UI" pitchFamily="50" charset="-128"/>
            </a:endParaRPr>
          </a:p>
        </p:txBody>
      </p:sp>
      <p:sp>
        <p:nvSpPr>
          <p:cNvPr id="4" name="Rectangle 30"/>
          <p:cNvSpPr>
            <a:spLocks noChangeArrowheads="1"/>
          </p:cNvSpPr>
          <p:nvPr/>
        </p:nvSpPr>
        <p:spPr bwMode="auto">
          <a:xfrm>
            <a:off x="568325" y="1484313"/>
            <a:ext cx="834586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lgn="l" eaLnBrk="0" hangingPunct="0">
              <a:spcBef>
                <a:spcPct val="20000"/>
              </a:spcBef>
              <a:buChar char="•"/>
              <a:defRPr kumimoji="1" sz="3200">
                <a:solidFill>
                  <a:schemeClr val="tx1"/>
                </a:solidFill>
                <a:latin typeface="Times New Roman" pitchFamily="18" charset="0"/>
                <a:ea typeface="ＭＳ Ｐゴシック"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lnSpc>
                <a:spcPts val="2000"/>
              </a:lnSpc>
              <a:spcBef>
                <a:spcPct val="0"/>
              </a:spcBef>
              <a:buFontTx/>
              <a:buNone/>
            </a:pPr>
            <a:r>
              <a:rPr lang="en-US" altLang="ja-JP" sz="2000" b="1" dirty="0" smtClean="0">
                <a:solidFill>
                  <a:srgbClr val="000000"/>
                </a:solidFill>
                <a:latin typeface="Meiryo UI" panose="020B0604030504040204" pitchFamily="50" charset="-128"/>
                <a:ea typeface="Meiryo UI" panose="020B0604030504040204" pitchFamily="50" charset="-128"/>
              </a:rPr>
              <a:t>8</a:t>
            </a:r>
            <a:r>
              <a:rPr lang="ja-JP" altLang="en-US" sz="2000" b="1" dirty="0" smtClean="0">
                <a:solidFill>
                  <a:srgbClr val="000000"/>
                </a:solidFill>
                <a:latin typeface="Meiryo UI" panose="020B0604030504040204" pitchFamily="50" charset="-128"/>
                <a:ea typeface="Meiryo UI" panose="020B0604030504040204" pitchFamily="50" charset="-128"/>
              </a:rPr>
              <a:t>枚</a:t>
            </a:r>
            <a:r>
              <a:rPr lang="ja-JP" altLang="en-US" sz="2000" b="1" dirty="0">
                <a:solidFill>
                  <a:srgbClr val="000000"/>
                </a:solidFill>
                <a:latin typeface="Meiryo UI" panose="020B0604030504040204" pitchFamily="50" charset="-128"/>
                <a:ea typeface="Meiryo UI" panose="020B0604030504040204" pitchFamily="50" charset="-128"/>
              </a:rPr>
              <a:t>のコインがある。この中</a:t>
            </a:r>
            <a:r>
              <a:rPr lang="ja-JP" altLang="en-US" sz="2000" b="1" dirty="0" smtClean="0">
                <a:solidFill>
                  <a:srgbClr val="000000"/>
                </a:solidFill>
                <a:latin typeface="Meiryo UI" panose="020B0604030504040204" pitchFamily="50" charset="-128"/>
                <a:ea typeface="Meiryo UI" panose="020B0604030504040204" pitchFamily="50" charset="-128"/>
              </a:rPr>
              <a:t>の</a:t>
            </a:r>
            <a:r>
              <a:rPr lang="en-US" altLang="ja-JP" sz="2000" b="1" dirty="0" smtClean="0">
                <a:solidFill>
                  <a:srgbClr val="000000"/>
                </a:solidFill>
                <a:latin typeface="Meiryo UI" panose="020B0604030504040204" pitchFamily="50" charset="-128"/>
                <a:ea typeface="Meiryo UI" panose="020B0604030504040204" pitchFamily="50" charset="-128"/>
              </a:rPr>
              <a:t>7</a:t>
            </a:r>
            <a:r>
              <a:rPr lang="ja-JP" altLang="en-US" sz="2000" b="1" dirty="0" smtClean="0">
                <a:solidFill>
                  <a:srgbClr val="000000"/>
                </a:solidFill>
                <a:latin typeface="Meiryo UI" panose="020B0604030504040204" pitchFamily="50" charset="-128"/>
                <a:ea typeface="Meiryo UI" panose="020B0604030504040204" pitchFamily="50" charset="-128"/>
              </a:rPr>
              <a:t>枚</a:t>
            </a:r>
            <a:r>
              <a:rPr lang="ja-JP" altLang="en-US" sz="2000" b="1" dirty="0">
                <a:solidFill>
                  <a:srgbClr val="000000"/>
                </a:solidFill>
                <a:latin typeface="Meiryo UI" panose="020B0604030504040204" pitchFamily="50" charset="-128"/>
                <a:ea typeface="Meiryo UI" panose="020B0604030504040204" pitchFamily="50" charset="-128"/>
              </a:rPr>
              <a:t>は本物で同じ重さだが</a:t>
            </a:r>
            <a:r>
              <a:rPr lang="ja-JP" altLang="en-US" sz="2000" b="1" dirty="0" smtClean="0">
                <a:solidFill>
                  <a:srgbClr val="000000"/>
                </a:solidFill>
                <a:latin typeface="Meiryo UI" panose="020B0604030504040204" pitchFamily="50" charset="-128"/>
                <a:ea typeface="Meiryo UI" panose="020B0604030504040204" pitchFamily="50" charset="-128"/>
              </a:rPr>
              <a:t>、残り</a:t>
            </a:r>
            <a:r>
              <a:rPr lang="ja-JP" altLang="en-US" sz="2000" b="1" dirty="0">
                <a:solidFill>
                  <a:srgbClr val="000000"/>
                </a:solidFill>
                <a:latin typeface="Meiryo UI" panose="020B0604030504040204" pitchFamily="50" charset="-128"/>
                <a:ea typeface="Meiryo UI" panose="020B0604030504040204" pitchFamily="50" charset="-128"/>
              </a:rPr>
              <a:t>の１枚</a:t>
            </a:r>
            <a:r>
              <a:rPr lang="ja-JP" altLang="en-US" sz="2000" b="1" dirty="0" smtClean="0">
                <a:solidFill>
                  <a:srgbClr val="000000"/>
                </a:solidFill>
                <a:latin typeface="Meiryo UI" panose="020B0604030504040204" pitchFamily="50" charset="-128"/>
                <a:ea typeface="Meiryo UI" panose="020B0604030504040204" pitchFamily="50" charset="-128"/>
              </a:rPr>
              <a:t>は偽物</a:t>
            </a:r>
            <a:r>
              <a:rPr lang="ja-JP" altLang="en-US" sz="2000" b="1" dirty="0">
                <a:solidFill>
                  <a:srgbClr val="000000"/>
                </a:solidFill>
                <a:latin typeface="Meiryo UI" panose="020B0604030504040204" pitchFamily="50" charset="-128"/>
                <a:ea typeface="Meiryo UI" panose="020B0604030504040204" pitchFamily="50" charset="-128"/>
              </a:rPr>
              <a:t>で他のコインよりも少し重い</a:t>
            </a:r>
            <a:r>
              <a:rPr lang="ja-JP" altLang="en-US" sz="2000" b="1" dirty="0" smtClean="0">
                <a:solidFill>
                  <a:srgbClr val="000000"/>
                </a:solidFill>
                <a:latin typeface="Meiryo UI" panose="020B0604030504040204" pitchFamily="50" charset="-128"/>
                <a:ea typeface="Meiryo UI" panose="020B0604030504040204" pitchFamily="50" charset="-128"/>
              </a:rPr>
              <a:t>。天秤</a:t>
            </a:r>
            <a:r>
              <a:rPr lang="ja-JP" altLang="en-US" sz="2000" b="1" dirty="0">
                <a:solidFill>
                  <a:srgbClr val="000000"/>
                </a:solidFill>
                <a:latin typeface="Meiryo UI" panose="020B0604030504040204" pitchFamily="50" charset="-128"/>
                <a:ea typeface="Meiryo UI" panose="020B0604030504040204" pitchFamily="50" charset="-128"/>
              </a:rPr>
              <a:t>を２回だけ使って、この偽物の１枚を見つけるには</a:t>
            </a:r>
            <a:r>
              <a:rPr lang="ja-JP" altLang="en-US" sz="2000" b="1" dirty="0" smtClean="0">
                <a:solidFill>
                  <a:srgbClr val="000000"/>
                </a:solidFill>
                <a:latin typeface="Meiryo UI" panose="020B0604030504040204" pitchFamily="50" charset="-128"/>
                <a:ea typeface="Meiryo UI" panose="020B0604030504040204" pitchFamily="50" charset="-128"/>
              </a:rPr>
              <a:t>、どう</a:t>
            </a:r>
            <a:r>
              <a:rPr lang="ja-JP" altLang="en-US" sz="2000" b="1" dirty="0">
                <a:solidFill>
                  <a:srgbClr val="000000"/>
                </a:solidFill>
                <a:latin typeface="Meiryo UI" panose="020B0604030504040204" pitchFamily="50" charset="-128"/>
                <a:ea typeface="Meiryo UI" panose="020B0604030504040204" pitchFamily="50" charset="-128"/>
              </a:rPr>
              <a:t>すれば</a:t>
            </a:r>
            <a:r>
              <a:rPr lang="ja-JP" altLang="en-US" sz="2000" b="1" dirty="0" smtClean="0">
                <a:solidFill>
                  <a:srgbClr val="000000"/>
                </a:solidFill>
                <a:latin typeface="Meiryo UI" panose="020B0604030504040204" pitchFamily="50" charset="-128"/>
                <a:ea typeface="Meiryo UI" panose="020B0604030504040204" pitchFamily="50" charset="-128"/>
              </a:rPr>
              <a:t>いいですか</a:t>
            </a:r>
            <a:r>
              <a:rPr lang="ja-JP" altLang="en-US" sz="2000" b="1" dirty="0">
                <a:solidFill>
                  <a:srgbClr val="000000"/>
                </a:solidFill>
                <a:latin typeface="Meiryo UI" panose="020B0604030504040204" pitchFamily="50" charset="-128"/>
                <a:ea typeface="Meiryo UI" panose="020B0604030504040204" pitchFamily="50" charset="-128"/>
              </a:rPr>
              <a:t>？</a:t>
            </a:r>
          </a:p>
        </p:txBody>
      </p:sp>
      <p:cxnSp>
        <p:nvCxnSpPr>
          <p:cNvPr id="5" name="直線コネクタ 4"/>
          <p:cNvCxnSpPr/>
          <p:nvPr/>
        </p:nvCxnSpPr>
        <p:spPr bwMode="auto">
          <a:xfrm>
            <a:off x="729829" y="2420888"/>
            <a:ext cx="792088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Tree>
    <p:extLst>
      <p:ext uri="{BB962C8B-B14F-4D97-AF65-F5344CB8AC3E}">
        <p14:creationId xmlns:p14="http://schemas.microsoft.com/office/powerpoint/2010/main" val="15197109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568325" y="620713"/>
            <a:ext cx="8243888" cy="60642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3600" b="1" dirty="0" smtClean="0">
                <a:solidFill>
                  <a:srgbClr val="000000"/>
                </a:solidFill>
                <a:latin typeface="Meiryo UI" pitchFamily="50" charset="-128"/>
                <a:ea typeface="Meiryo UI" pitchFamily="50" charset="-128"/>
              </a:rPr>
              <a:t>演習１</a:t>
            </a:r>
            <a:endParaRPr lang="ja-JP" altLang="en-US" sz="3600" b="1" dirty="0">
              <a:solidFill>
                <a:srgbClr val="000000"/>
              </a:solidFill>
              <a:latin typeface="Meiryo UI" pitchFamily="50" charset="-128"/>
              <a:ea typeface="Meiryo UI" pitchFamily="50" charset="-128"/>
            </a:endParaRPr>
          </a:p>
        </p:txBody>
      </p:sp>
      <p:sp>
        <p:nvSpPr>
          <p:cNvPr id="7" name="Rectangle 30"/>
          <p:cNvSpPr>
            <a:spLocks noChangeArrowheads="1"/>
          </p:cNvSpPr>
          <p:nvPr/>
        </p:nvSpPr>
        <p:spPr bwMode="auto">
          <a:xfrm>
            <a:off x="543663" y="1382862"/>
            <a:ext cx="8461755" cy="21441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lgn="l" eaLnBrk="0" hangingPunct="0">
              <a:spcBef>
                <a:spcPct val="20000"/>
              </a:spcBef>
              <a:buChar char="•"/>
              <a:defRPr kumimoji="1" sz="3200">
                <a:solidFill>
                  <a:schemeClr val="tx1"/>
                </a:solidFill>
                <a:latin typeface="Times New Roman" pitchFamily="18" charset="0"/>
                <a:ea typeface="ＭＳ Ｐゴシック"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lnSpc>
                <a:spcPts val="2000"/>
              </a:lnSpc>
              <a:spcBef>
                <a:spcPct val="0"/>
              </a:spcBef>
              <a:buFontTx/>
              <a:buNone/>
            </a:pPr>
            <a:r>
              <a:rPr lang="ja-JP" altLang="en-US" sz="2000" b="1" dirty="0" smtClean="0">
                <a:solidFill>
                  <a:srgbClr val="000000"/>
                </a:solidFill>
                <a:ea typeface="Meiryo UI" pitchFamily="50" charset="-128"/>
              </a:rPr>
              <a:t>コンビニエンスストア</a:t>
            </a:r>
            <a:r>
              <a:rPr lang="en-US" altLang="ja-JP" sz="2000" b="1" dirty="0" smtClean="0">
                <a:solidFill>
                  <a:srgbClr val="000000"/>
                </a:solidFill>
                <a:ea typeface="Meiryo UI" pitchFamily="50" charset="-128"/>
              </a:rPr>
              <a:t>S</a:t>
            </a:r>
            <a:r>
              <a:rPr lang="ja-JP" altLang="en-US" sz="2000" b="1" dirty="0" smtClean="0">
                <a:solidFill>
                  <a:srgbClr val="000000"/>
                </a:solidFill>
                <a:ea typeface="Meiryo UI" pitchFamily="50" charset="-128"/>
              </a:rPr>
              <a:t>店は、現状</a:t>
            </a:r>
            <a:r>
              <a:rPr lang="en-US" altLang="ja-JP" sz="2000" b="1" dirty="0" smtClean="0">
                <a:solidFill>
                  <a:srgbClr val="000000"/>
                </a:solidFill>
                <a:ea typeface="Meiryo UI" pitchFamily="50" charset="-128"/>
              </a:rPr>
              <a:t>15</a:t>
            </a:r>
            <a:r>
              <a:rPr lang="ja-JP" altLang="en-US" sz="2000" b="1" dirty="0" smtClean="0">
                <a:solidFill>
                  <a:srgbClr val="000000"/>
                </a:solidFill>
                <a:ea typeface="Meiryo UI" pitchFamily="50" charset="-128"/>
              </a:rPr>
              <a:t>時間営業としているが、</a:t>
            </a:r>
            <a:r>
              <a:rPr lang="en-US" altLang="ja-JP" sz="2000" b="1" dirty="0" smtClean="0">
                <a:solidFill>
                  <a:srgbClr val="000000"/>
                </a:solidFill>
                <a:ea typeface="Meiryo UI" pitchFamily="50" charset="-128"/>
              </a:rPr>
              <a:t>24</a:t>
            </a:r>
            <a:r>
              <a:rPr lang="ja-JP" altLang="en-US" sz="2000" b="1" dirty="0" smtClean="0">
                <a:solidFill>
                  <a:srgbClr val="000000"/>
                </a:solidFill>
                <a:ea typeface="Meiryo UI" pitchFamily="50" charset="-128"/>
              </a:rPr>
              <a:t>時間</a:t>
            </a:r>
            <a:r>
              <a:rPr lang="ja-JP" altLang="en-US" sz="2000" b="1" dirty="0">
                <a:solidFill>
                  <a:srgbClr val="000000"/>
                </a:solidFill>
                <a:ea typeface="Meiryo UI" pitchFamily="50" charset="-128"/>
              </a:rPr>
              <a:t>営業すべき</a:t>
            </a:r>
            <a:r>
              <a:rPr lang="ja-JP" altLang="en-US" sz="2000" b="1" dirty="0" smtClean="0">
                <a:solidFill>
                  <a:srgbClr val="000000"/>
                </a:solidFill>
                <a:ea typeface="Meiryo UI" pitchFamily="50" charset="-128"/>
              </a:rPr>
              <a:t>かの検討を進めている。街中にあるため、夜帰宅の遅いサラリーマンは多く、日に</a:t>
            </a:r>
            <a:r>
              <a:rPr lang="en-US" altLang="ja-JP" sz="2000" b="1" dirty="0" smtClean="0">
                <a:solidFill>
                  <a:srgbClr val="000000"/>
                </a:solidFill>
                <a:ea typeface="Meiryo UI" pitchFamily="50" charset="-128"/>
              </a:rPr>
              <a:t>7</a:t>
            </a:r>
            <a:r>
              <a:rPr lang="ja-JP" altLang="en-US" sz="2000" b="1" dirty="0" smtClean="0">
                <a:solidFill>
                  <a:srgbClr val="000000"/>
                </a:solidFill>
                <a:ea typeface="Meiryo UI" pitchFamily="50" charset="-128"/>
              </a:rPr>
              <a:t>万円の売上げ増が見込まれる</a:t>
            </a:r>
            <a:r>
              <a:rPr lang="ja-JP" altLang="en-US" sz="2000" b="1" dirty="0">
                <a:solidFill>
                  <a:srgbClr val="000000"/>
                </a:solidFill>
                <a:ea typeface="Meiryo UI" pitchFamily="50" charset="-128"/>
              </a:rPr>
              <a:t>が、</a:t>
            </a:r>
            <a:r>
              <a:rPr lang="ja-JP" altLang="en-US" sz="2000" b="1" dirty="0" smtClean="0">
                <a:solidFill>
                  <a:srgbClr val="000000"/>
                </a:solidFill>
                <a:ea typeface="Meiryo UI" pitchFamily="50" charset="-128"/>
              </a:rPr>
              <a:t>店員は夜間時給</a:t>
            </a:r>
            <a:r>
              <a:rPr lang="en-US" altLang="ja-JP" sz="2000" b="1" dirty="0" smtClean="0">
                <a:solidFill>
                  <a:srgbClr val="000000"/>
                </a:solidFill>
                <a:ea typeface="Meiryo UI" pitchFamily="50" charset="-128"/>
              </a:rPr>
              <a:t>2000</a:t>
            </a:r>
            <a:r>
              <a:rPr lang="ja-JP" altLang="en-US" sz="2000" b="1" dirty="0" smtClean="0">
                <a:solidFill>
                  <a:srgbClr val="000000"/>
                </a:solidFill>
                <a:ea typeface="Meiryo UI" pitchFamily="50" charset="-128"/>
              </a:rPr>
              <a:t>円で安全確保のため</a:t>
            </a:r>
            <a:r>
              <a:rPr lang="en-US" altLang="ja-JP" sz="2000" b="1" dirty="0" smtClean="0">
                <a:solidFill>
                  <a:srgbClr val="000000"/>
                </a:solidFill>
                <a:ea typeface="Meiryo UI" pitchFamily="50" charset="-128"/>
              </a:rPr>
              <a:t>2</a:t>
            </a:r>
            <a:r>
              <a:rPr lang="ja-JP" altLang="en-US" sz="2000" b="1" dirty="0" smtClean="0">
                <a:solidFill>
                  <a:srgbClr val="000000"/>
                </a:solidFill>
                <a:ea typeface="Meiryo UI" pitchFamily="50" charset="-128"/>
              </a:rPr>
              <a:t>人置く必要がある。</a:t>
            </a:r>
            <a:r>
              <a:rPr lang="en-US" altLang="ja-JP" sz="2000" b="1" dirty="0" smtClean="0">
                <a:solidFill>
                  <a:srgbClr val="000000"/>
                </a:solidFill>
                <a:ea typeface="Meiryo UI" pitchFamily="50" charset="-128"/>
              </a:rPr>
              <a:t>1</a:t>
            </a:r>
            <a:r>
              <a:rPr lang="ja-JP" altLang="en-US" sz="2000" b="1" dirty="0" smtClean="0">
                <a:solidFill>
                  <a:srgbClr val="000000"/>
                </a:solidFill>
                <a:ea typeface="Meiryo UI" pitchFamily="50" charset="-128"/>
              </a:rPr>
              <a:t>日の光熱費も</a:t>
            </a:r>
            <a:r>
              <a:rPr lang="en-US" altLang="ja-JP" sz="2000" b="1" dirty="0" smtClean="0">
                <a:solidFill>
                  <a:srgbClr val="000000"/>
                </a:solidFill>
                <a:ea typeface="Meiryo UI" pitchFamily="50" charset="-128"/>
              </a:rPr>
              <a:t>1</a:t>
            </a:r>
            <a:r>
              <a:rPr lang="ja-JP" altLang="en-US" sz="2000" b="1" dirty="0" smtClean="0">
                <a:solidFill>
                  <a:srgbClr val="000000"/>
                </a:solidFill>
                <a:ea typeface="Meiryo UI" pitchFamily="50" charset="-128"/>
              </a:rPr>
              <a:t>万円余計にかかるうえ、セキュリティ会社の夜間防犯サービスは月</a:t>
            </a:r>
            <a:r>
              <a:rPr lang="en-US" altLang="ja-JP" sz="2000" b="1" dirty="0" smtClean="0">
                <a:solidFill>
                  <a:srgbClr val="000000"/>
                </a:solidFill>
                <a:ea typeface="Meiryo UI" pitchFamily="50" charset="-128"/>
              </a:rPr>
              <a:t>50</a:t>
            </a:r>
            <a:r>
              <a:rPr lang="ja-JP" altLang="en-US" sz="2000" b="1" dirty="0" smtClean="0">
                <a:solidFill>
                  <a:srgbClr val="000000"/>
                </a:solidFill>
                <a:ea typeface="Meiryo UI" pitchFamily="50" charset="-128"/>
              </a:rPr>
              <a:t>万円である。ただ、夜中も営業すれば、暗闇が減ることで街の</a:t>
            </a:r>
            <a:r>
              <a:rPr lang="ja-JP" altLang="en-US" sz="2000" b="1" dirty="0">
                <a:solidFill>
                  <a:srgbClr val="000000"/>
                </a:solidFill>
                <a:ea typeface="Meiryo UI" pitchFamily="50" charset="-128"/>
              </a:rPr>
              <a:t>治安</a:t>
            </a:r>
            <a:r>
              <a:rPr lang="ja-JP" altLang="en-US" sz="2000" b="1" dirty="0" smtClean="0">
                <a:solidFill>
                  <a:srgbClr val="000000"/>
                </a:solidFill>
                <a:ea typeface="Meiryo UI" pitchFamily="50" charset="-128"/>
              </a:rPr>
              <a:t>には役立つし、夜更かし学生への利便性も向上する。半面、暴走族や中高校生のたまり場になる可能性もある。</a:t>
            </a:r>
            <a:endParaRPr lang="en-US" altLang="ja-JP" sz="2000" b="1" dirty="0" smtClean="0">
              <a:solidFill>
                <a:srgbClr val="000000"/>
              </a:solidFill>
              <a:ea typeface="Meiryo UI" pitchFamily="50" charset="-128"/>
            </a:endParaRPr>
          </a:p>
          <a:p>
            <a:pPr eaLnBrk="1" hangingPunct="1">
              <a:lnSpc>
                <a:spcPts val="2000"/>
              </a:lnSpc>
              <a:spcBef>
                <a:spcPct val="0"/>
              </a:spcBef>
              <a:buFontTx/>
              <a:buNone/>
            </a:pPr>
            <a:r>
              <a:rPr lang="ja-JP" altLang="en-US" sz="2000" b="1" dirty="0" smtClean="0">
                <a:solidFill>
                  <a:srgbClr val="000000"/>
                </a:solidFill>
                <a:ea typeface="Meiryo UI" pitchFamily="50" charset="-128"/>
              </a:rPr>
              <a:t>同店は</a:t>
            </a:r>
            <a:r>
              <a:rPr lang="en-US" altLang="ja-JP" sz="2000" b="1" dirty="0" smtClean="0">
                <a:solidFill>
                  <a:srgbClr val="000000"/>
                </a:solidFill>
                <a:ea typeface="Meiryo UI" pitchFamily="50" charset="-128"/>
              </a:rPr>
              <a:t>24</a:t>
            </a:r>
            <a:r>
              <a:rPr lang="ja-JP" altLang="en-US" sz="2000" b="1" dirty="0">
                <a:solidFill>
                  <a:srgbClr val="000000"/>
                </a:solidFill>
                <a:ea typeface="Meiryo UI" pitchFamily="50" charset="-128"/>
              </a:rPr>
              <a:t>時間営業す</a:t>
            </a:r>
            <a:r>
              <a:rPr lang="ja-JP" altLang="en-US" sz="2000" b="1" dirty="0" smtClean="0">
                <a:solidFill>
                  <a:srgbClr val="000000"/>
                </a:solidFill>
                <a:ea typeface="Meiryo UI" pitchFamily="50" charset="-128"/>
              </a:rPr>
              <a:t>べきでしょうか？</a:t>
            </a:r>
            <a:endParaRPr lang="ja-JP" altLang="en-US" sz="2000" b="1" dirty="0">
              <a:solidFill>
                <a:srgbClr val="000000"/>
              </a:solidFill>
              <a:ea typeface="Meiryo UI" pitchFamily="50" charset="-128"/>
            </a:endParaRPr>
          </a:p>
        </p:txBody>
      </p:sp>
      <p:cxnSp>
        <p:nvCxnSpPr>
          <p:cNvPr id="8" name="直線コネクタ 7"/>
          <p:cNvCxnSpPr/>
          <p:nvPr/>
        </p:nvCxnSpPr>
        <p:spPr bwMode="auto">
          <a:xfrm>
            <a:off x="729829" y="3527039"/>
            <a:ext cx="792088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Tree>
    <p:extLst>
      <p:ext uri="{BB962C8B-B14F-4D97-AF65-F5344CB8AC3E}">
        <p14:creationId xmlns:p14="http://schemas.microsoft.com/office/powerpoint/2010/main" val="38763365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568325" y="620713"/>
            <a:ext cx="8243888" cy="60642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3600" b="1" dirty="0" smtClean="0">
                <a:solidFill>
                  <a:srgbClr val="000000"/>
                </a:solidFill>
                <a:latin typeface="Meiryo UI" pitchFamily="50" charset="-128"/>
                <a:ea typeface="Meiryo UI" pitchFamily="50" charset="-128"/>
              </a:rPr>
              <a:t>演習２</a:t>
            </a:r>
            <a:endParaRPr lang="ja-JP" altLang="en-US" sz="3600" b="1" dirty="0">
              <a:solidFill>
                <a:srgbClr val="000000"/>
              </a:solidFill>
              <a:latin typeface="Meiryo UI" pitchFamily="50" charset="-128"/>
              <a:ea typeface="Meiryo UI" pitchFamily="50" charset="-128"/>
            </a:endParaRPr>
          </a:p>
        </p:txBody>
      </p:sp>
      <p:sp>
        <p:nvSpPr>
          <p:cNvPr id="5" name="Rectangle 30"/>
          <p:cNvSpPr>
            <a:spLocks noChangeArrowheads="1"/>
          </p:cNvSpPr>
          <p:nvPr/>
        </p:nvSpPr>
        <p:spPr bwMode="auto">
          <a:xfrm>
            <a:off x="581819" y="1417743"/>
            <a:ext cx="8216900"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lgn="l" eaLnBrk="0" hangingPunct="0">
              <a:spcBef>
                <a:spcPct val="20000"/>
              </a:spcBef>
              <a:buChar char="•"/>
              <a:defRPr kumimoji="1" sz="3200">
                <a:solidFill>
                  <a:schemeClr val="tx1"/>
                </a:solidFill>
                <a:latin typeface="Times New Roman" pitchFamily="18" charset="0"/>
                <a:ea typeface="ＭＳ Ｐゴシック"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0" b="1" dirty="0">
                <a:solidFill>
                  <a:srgbClr val="000000"/>
                </a:solidFill>
                <a:ea typeface="Meiryo UI" pitchFamily="50" charset="-128"/>
              </a:rPr>
              <a:t>靴のセールスマンが、靴ビジネス拡大のため</a:t>
            </a:r>
            <a:r>
              <a:rPr lang="ja-JP" altLang="en-US" sz="2000" b="1" dirty="0" smtClean="0">
                <a:solidFill>
                  <a:srgbClr val="000000"/>
                </a:solidFill>
                <a:ea typeface="Meiryo UI" pitchFamily="50" charset="-128"/>
              </a:rPr>
              <a:t>、熱帯</a:t>
            </a:r>
            <a:r>
              <a:rPr lang="ja-JP" altLang="en-US" sz="2000" b="1" dirty="0">
                <a:solidFill>
                  <a:srgbClr val="000000"/>
                </a:solidFill>
                <a:ea typeface="Meiryo UI" pitchFamily="50" charset="-128"/>
              </a:rPr>
              <a:t>雨林の土地を調査訪問した。探検を続けていると</a:t>
            </a:r>
            <a:r>
              <a:rPr lang="ja-JP" altLang="en-US" sz="2000" b="1" dirty="0" smtClean="0">
                <a:solidFill>
                  <a:srgbClr val="000000"/>
                </a:solidFill>
                <a:ea typeface="Meiryo UI" pitchFamily="50" charset="-128"/>
              </a:rPr>
              <a:t>、ある</a:t>
            </a:r>
            <a:r>
              <a:rPr lang="ja-JP" altLang="en-US" sz="2000" b="1" dirty="0">
                <a:solidFill>
                  <a:srgbClr val="000000"/>
                </a:solidFill>
                <a:ea typeface="Meiryo UI" pitchFamily="50" charset="-128"/>
              </a:rPr>
              <a:t>大きな村Ｐを発見した</a:t>
            </a:r>
            <a:r>
              <a:rPr lang="ja-JP" altLang="en-US" sz="2000" b="1" dirty="0" smtClean="0">
                <a:solidFill>
                  <a:srgbClr val="000000"/>
                </a:solidFill>
                <a:ea typeface="Meiryo UI" pitchFamily="50" charset="-128"/>
              </a:rPr>
              <a:t>。その</a:t>
            </a:r>
            <a:r>
              <a:rPr lang="ja-JP" altLang="en-US" sz="2000" b="1" dirty="0">
                <a:solidFill>
                  <a:srgbClr val="000000"/>
                </a:solidFill>
                <a:ea typeface="Meiryo UI" pitchFamily="50" charset="-128"/>
              </a:rPr>
              <a:t>村Ｐでは、誰も靴</a:t>
            </a:r>
            <a:r>
              <a:rPr lang="ja-JP" altLang="en-US" sz="2000" b="1" dirty="0" smtClean="0">
                <a:solidFill>
                  <a:srgbClr val="000000"/>
                </a:solidFill>
                <a:ea typeface="Meiryo UI" pitchFamily="50" charset="-128"/>
              </a:rPr>
              <a:t>を</a:t>
            </a:r>
            <a:endParaRPr lang="en-US" altLang="ja-JP" sz="2000" b="1" dirty="0" smtClean="0">
              <a:solidFill>
                <a:srgbClr val="000000"/>
              </a:solidFill>
              <a:ea typeface="Meiryo UI" pitchFamily="50" charset="-128"/>
            </a:endParaRPr>
          </a:p>
          <a:p>
            <a:pPr eaLnBrk="1" hangingPunct="1">
              <a:spcBef>
                <a:spcPct val="0"/>
              </a:spcBef>
              <a:buFontTx/>
              <a:buNone/>
            </a:pPr>
            <a:r>
              <a:rPr lang="ja-JP" altLang="en-US" sz="2000" b="1" dirty="0">
                <a:solidFill>
                  <a:srgbClr val="000000"/>
                </a:solidFill>
                <a:ea typeface="Meiryo UI" pitchFamily="50" charset="-128"/>
              </a:rPr>
              <a:t>はいていなかった。セールスマンは帰社して上司にどのように報告</a:t>
            </a:r>
            <a:r>
              <a:rPr lang="ja-JP" altLang="en-US" sz="2000" b="1" dirty="0" smtClean="0">
                <a:solidFill>
                  <a:srgbClr val="000000"/>
                </a:solidFill>
                <a:ea typeface="Meiryo UI" pitchFamily="50" charset="-128"/>
              </a:rPr>
              <a:t>する可能性</a:t>
            </a:r>
            <a:r>
              <a:rPr lang="ja-JP" altLang="en-US" sz="2000" b="1" dirty="0">
                <a:solidFill>
                  <a:srgbClr val="000000"/>
                </a:solidFill>
                <a:ea typeface="Meiryo UI" pitchFamily="50" charset="-128"/>
              </a:rPr>
              <a:t>がありますか？</a:t>
            </a:r>
          </a:p>
        </p:txBody>
      </p:sp>
      <p:cxnSp>
        <p:nvCxnSpPr>
          <p:cNvPr id="9" name="直線コネクタ 8"/>
          <p:cNvCxnSpPr/>
          <p:nvPr/>
        </p:nvCxnSpPr>
        <p:spPr bwMode="auto">
          <a:xfrm>
            <a:off x="729829" y="2780928"/>
            <a:ext cx="792088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Tree>
    <p:extLst>
      <p:ext uri="{BB962C8B-B14F-4D97-AF65-F5344CB8AC3E}">
        <p14:creationId xmlns:p14="http://schemas.microsoft.com/office/powerpoint/2010/main" val="354865816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568325" y="620713"/>
            <a:ext cx="8243888" cy="60642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3600" b="1" dirty="0" smtClean="0">
                <a:solidFill>
                  <a:srgbClr val="000000"/>
                </a:solidFill>
                <a:latin typeface="Meiryo UI" pitchFamily="50" charset="-128"/>
                <a:ea typeface="Meiryo UI" pitchFamily="50" charset="-128"/>
              </a:rPr>
              <a:t>演習３</a:t>
            </a:r>
            <a:endParaRPr lang="ja-JP" altLang="en-US" sz="3600" b="1" dirty="0">
              <a:solidFill>
                <a:srgbClr val="000000"/>
              </a:solidFill>
              <a:latin typeface="Meiryo UI" pitchFamily="50" charset="-128"/>
              <a:ea typeface="Meiryo UI" pitchFamily="50" charset="-128"/>
            </a:endParaRPr>
          </a:p>
        </p:txBody>
      </p:sp>
      <p:sp>
        <p:nvSpPr>
          <p:cNvPr id="8" name="正方形/長方形 7"/>
          <p:cNvSpPr/>
          <p:nvPr/>
        </p:nvSpPr>
        <p:spPr>
          <a:xfrm>
            <a:off x="683568" y="1484784"/>
            <a:ext cx="8001118" cy="1015663"/>
          </a:xfrm>
          <a:prstGeom prst="rect">
            <a:avLst/>
          </a:prstGeom>
        </p:spPr>
        <p:txBody>
          <a:bodyPr wrap="square">
            <a:spAutoFit/>
          </a:bodyPr>
          <a:lstStyle/>
          <a:p>
            <a:pPr fontAlgn="auto">
              <a:spcBef>
                <a:spcPts val="0"/>
              </a:spcBef>
              <a:spcAft>
                <a:spcPts val="0"/>
              </a:spcAft>
              <a:defRPr/>
            </a:pPr>
            <a:r>
              <a:rPr lang="ja-JP" altLang="en-US" sz="2000" b="1" dirty="0">
                <a:solidFill>
                  <a:srgbClr val="000000"/>
                </a:solidFill>
                <a:latin typeface="Meiryo UI" panose="020B0604030504040204" pitchFamily="50" charset="-128"/>
                <a:ea typeface="Meiryo UI" panose="020B0604030504040204" pitchFamily="50" charset="-128"/>
              </a:rPr>
              <a:t>出かける際</a:t>
            </a:r>
            <a:r>
              <a:rPr lang="ja-JP" altLang="en-US" sz="2000" b="1" dirty="0" smtClean="0">
                <a:solidFill>
                  <a:srgbClr val="000000"/>
                </a:solidFill>
                <a:latin typeface="Meiryo UI" panose="020B0604030504040204" pitchFamily="50" charset="-128"/>
                <a:ea typeface="Meiryo UI" panose="020B0604030504040204" pitchFamily="50" charset="-128"/>
              </a:rPr>
              <a:t>に大雨</a:t>
            </a:r>
            <a:r>
              <a:rPr lang="ja-JP" altLang="en-US" sz="2000" b="1" dirty="0">
                <a:solidFill>
                  <a:srgbClr val="000000"/>
                </a:solidFill>
                <a:latin typeface="Meiryo UI" panose="020B0604030504040204" pitchFamily="50" charset="-128"/>
                <a:ea typeface="Meiryo UI" panose="020B0604030504040204" pitchFamily="50" charset="-128"/>
              </a:rPr>
              <a:t>が降っていれば長い傘</a:t>
            </a:r>
            <a:r>
              <a:rPr lang="ja-JP" altLang="en-US" sz="2000" b="1" dirty="0" smtClean="0">
                <a:solidFill>
                  <a:srgbClr val="000000"/>
                </a:solidFill>
                <a:latin typeface="Meiryo UI" panose="020B0604030504040204" pitchFamily="50" charset="-128"/>
                <a:ea typeface="Meiryo UI" panose="020B0604030504040204" pitchFamily="50" charset="-128"/>
              </a:rPr>
              <a:t>を持っている場合助かるが、晴れると邪魔になる。折りたたみ傘を持っていると、大雨には物足りず、晴れると少し邪魔になる。空模様がどうなるかわからないときにはどうすればいいですか？</a:t>
            </a:r>
            <a:endParaRPr lang="ja-JP" altLang="en-US" sz="2000" b="1" dirty="0">
              <a:solidFill>
                <a:srgbClr val="000000"/>
              </a:solidFill>
              <a:latin typeface="Meiryo UI" panose="020B0604030504040204" pitchFamily="50" charset="-128"/>
              <a:ea typeface="Meiryo UI" panose="020B0604030504040204" pitchFamily="50" charset="-128"/>
            </a:endParaRPr>
          </a:p>
        </p:txBody>
      </p:sp>
      <p:cxnSp>
        <p:nvCxnSpPr>
          <p:cNvPr id="10" name="直線コネクタ 9"/>
          <p:cNvCxnSpPr/>
          <p:nvPr/>
        </p:nvCxnSpPr>
        <p:spPr bwMode="auto">
          <a:xfrm>
            <a:off x="763806" y="2551622"/>
            <a:ext cx="7920880" cy="0"/>
          </a:xfrm>
          <a:prstGeom prst="line">
            <a:avLst/>
          </a:prstGeom>
          <a:solidFill>
            <a:schemeClr val="accent1"/>
          </a:solidFill>
          <a:ln w="12700" cap="flat" cmpd="sng" algn="ctr">
            <a:solidFill>
              <a:schemeClr val="tx1"/>
            </a:solidFill>
            <a:prstDash val="solid"/>
            <a:round/>
            <a:headEnd type="none" w="sm" len="sm"/>
            <a:tailEnd type="none" w="sm" len="sm"/>
          </a:ln>
          <a:effectLst/>
        </p:spPr>
      </p:cxnSp>
    </p:spTree>
    <p:extLst>
      <p:ext uri="{BB962C8B-B14F-4D97-AF65-F5344CB8AC3E}">
        <p14:creationId xmlns:p14="http://schemas.microsoft.com/office/powerpoint/2010/main" val="9976549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角丸四角形 1"/>
          <p:cNvSpPr/>
          <p:nvPr/>
        </p:nvSpPr>
        <p:spPr bwMode="auto">
          <a:xfrm>
            <a:off x="617538" y="1916832"/>
            <a:ext cx="8194675" cy="3384376"/>
          </a:xfrm>
          <a:prstGeom prst="roundRect">
            <a:avLst/>
          </a:prstGeom>
          <a:solidFill>
            <a:schemeClr val="bg1">
              <a:lumMod val="95000"/>
            </a:schemeClr>
          </a:solidFill>
          <a:ln w="12700" cap="flat" cmpd="sng" algn="ctr">
            <a:noFill/>
            <a:prstDash val="solid"/>
            <a:round/>
            <a:headEnd type="none" w="sm" len="sm"/>
            <a:tailEnd type="none" w="sm" len="sm"/>
          </a:ln>
          <a:effectLst/>
        </p:spPr>
        <p:txBody>
          <a:bodyPr/>
          <a:lstStyle/>
          <a:p>
            <a:pPr algn="l">
              <a:defRPr/>
            </a:pPr>
            <a:endParaRPr lang="ja-JP" altLang="en-US" b="1">
              <a:ea typeface="ＭＳ Ｐゴシック" pitchFamily="50" charset="-128"/>
            </a:endParaRPr>
          </a:p>
        </p:txBody>
      </p:sp>
      <p:sp>
        <p:nvSpPr>
          <p:cNvPr id="3" name="正方形/長方形 2"/>
          <p:cNvSpPr/>
          <p:nvPr/>
        </p:nvSpPr>
        <p:spPr>
          <a:xfrm>
            <a:off x="568325" y="620713"/>
            <a:ext cx="8243888" cy="60642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3600" b="1" dirty="0" smtClean="0">
                <a:solidFill>
                  <a:srgbClr val="000000"/>
                </a:solidFill>
                <a:latin typeface="Meiryo UI" pitchFamily="50" charset="-128"/>
                <a:ea typeface="Meiryo UI" pitchFamily="50" charset="-128"/>
              </a:rPr>
              <a:t>演習４</a:t>
            </a:r>
            <a:endParaRPr lang="ja-JP" altLang="en-US" sz="3600" b="1" dirty="0">
              <a:solidFill>
                <a:srgbClr val="000000"/>
              </a:solidFill>
              <a:latin typeface="Meiryo UI" pitchFamily="50" charset="-128"/>
              <a:ea typeface="Meiryo UI" pitchFamily="50" charset="-128"/>
            </a:endParaRPr>
          </a:p>
        </p:txBody>
      </p:sp>
      <p:sp>
        <p:nvSpPr>
          <p:cNvPr id="4" name="Rectangle 30"/>
          <p:cNvSpPr>
            <a:spLocks noChangeArrowheads="1"/>
          </p:cNvSpPr>
          <p:nvPr/>
        </p:nvSpPr>
        <p:spPr bwMode="auto">
          <a:xfrm>
            <a:off x="655716" y="2128799"/>
            <a:ext cx="8274942" cy="3046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lgn="l" eaLnBrk="0" hangingPunct="0">
              <a:spcBef>
                <a:spcPct val="20000"/>
              </a:spcBef>
              <a:buChar char="•"/>
              <a:defRPr kumimoji="1" sz="3200">
                <a:solidFill>
                  <a:schemeClr val="tx1"/>
                </a:solidFill>
                <a:latin typeface="Times New Roman" pitchFamily="18" charset="0"/>
                <a:ea typeface="ＭＳ Ｐゴシック"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400" b="1" dirty="0">
                <a:ea typeface="Meiryo UI" pitchFamily="50" charset="-128"/>
              </a:rPr>
              <a:t>大学の近くに、カレーの店「タージマハル」と「インディア」がある</a:t>
            </a:r>
            <a:r>
              <a:rPr lang="ja-JP" altLang="en-US" sz="2400" b="1" dirty="0" smtClean="0">
                <a:ea typeface="Meiryo UI" pitchFamily="50" charset="-128"/>
              </a:rPr>
              <a:t>。</a:t>
            </a:r>
            <a:endParaRPr lang="en-US" altLang="ja-JP" sz="2400" b="1" dirty="0" smtClean="0">
              <a:ea typeface="Meiryo UI" pitchFamily="50" charset="-128"/>
            </a:endParaRPr>
          </a:p>
          <a:p>
            <a:pPr eaLnBrk="1" hangingPunct="1">
              <a:spcBef>
                <a:spcPct val="0"/>
              </a:spcBef>
              <a:buFontTx/>
              <a:buNone/>
            </a:pPr>
            <a:r>
              <a:rPr lang="ja-JP" altLang="en-US" sz="2400" b="1" dirty="0" smtClean="0">
                <a:ea typeface="Meiryo UI" pitchFamily="50" charset="-128"/>
              </a:rPr>
              <a:t>どちら</a:t>
            </a:r>
            <a:r>
              <a:rPr lang="ja-JP" altLang="en-US" sz="2400" b="1" dirty="0">
                <a:ea typeface="Meiryo UI" pitchFamily="50" charset="-128"/>
              </a:rPr>
              <a:t>もインド人シェフが料理しているのだが、「タージマハル」</a:t>
            </a:r>
            <a:r>
              <a:rPr lang="ja-JP" altLang="en-US" sz="2400" b="1" dirty="0" smtClean="0">
                <a:ea typeface="Meiryo UI" pitchFamily="50" charset="-128"/>
              </a:rPr>
              <a:t>は</a:t>
            </a:r>
            <a:endParaRPr lang="en-US" altLang="ja-JP" sz="2400" b="1" dirty="0" smtClean="0">
              <a:ea typeface="Meiryo UI" pitchFamily="50" charset="-128"/>
            </a:endParaRPr>
          </a:p>
          <a:p>
            <a:pPr eaLnBrk="1" hangingPunct="1">
              <a:spcBef>
                <a:spcPct val="0"/>
              </a:spcBef>
              <a:buFontTx/>
              <a:buNone/>
            </a:pPr>
            <a:r>
              <a:rPr lang="ja-JP" altLang="en-US" sz="2400" b="1" dirty="0" smtClean="0">
                <a:ea typeface="Meiryo UI" pitchFamily="50" charset="-128"/>
              </a:rPr>
              <a:t>いつも</a:t>
            </a:r>
            <a:r>
              <a:rPr lang="ja-JP" altLang="en-US" sz="2400" b="1" dirty="0">
                <a:ea typeface="Meiryo UI" pitchFamily="50" charset="-128"/>
              </a:rPr>
              <a:t>客がいっぱいで、外では待っている人の行列も</a:t>
            </a:r>
            <a:r>
              <a:rPr lang="ja-JP" altLang="en-US" sz="2400" b="1" dirty="0" smtClean="0">
                <a:ea typeface="Meiryo UI" pitchFamily="50" charset="-128"/>
              </a:rPr>
              <a:t>しばしば</a:t>
            </a:r>
            <a:endParaRPr lang="en-US" altLang="ja-JP" sz="2400" b="1" dirty="0" smtClean="0">
              <a:ea typeface="Meiryo UI" pitchFamily="50" charset="-128"/>
            </a:endParaRPr>
          </a:p>
          <a:p>
            <a:pPr eaLnBrk="1" hangingPunct="1">
              <a:spcBef>
                <a:spcPct val="0"/>
              </a:spcBef>
              <a:buFontTx/>
              <a:buNone/>
            </a:pPr>
            <a:r>
              <a:rPr lang="ja-JP" altLang="en-US" sz="2400" b="1" dirty="0" smtClean="0">
                <a:ea typeface="Meiryo UI" pitchFamily="50" charset="-128"/>
              </a:rPr>
              <a:t>できる</a:t>
            </a:r>
            <a:r>
              <a:rPr lang="ja-JP" altLang="en-US" sz="2400" b="1" dirty="0">
                <a:ea typeface="Meiryo UI" pitchFamily="50" charset="-128"/>
              </a:rPr>
              <a:t>一方、「インディア」はいつ行ってもすいていて、すぐに座れる。店の広さやテーブルの数はほとんど同じで、メニュー内容と値段もほとんど違いがない。</a:t>
            </a:r>
            <a:endParaRPr lang="en-US" altLang="ja-JP" sz="2400" b="1" dirty="0">
              <a:ea typeface="Meiryo UI" pitchFamily="50" charset="-128"/>
            </a:endParaRPr>
          </a:p>
          <a:p>
            <a:pPr eaLnBrk="1" hangingPunct="1">
              <a:spcBef>
                <a:spcPct val="0"/>
              </a:spcBef>
              <a:buFontTx/>
              <a:buNone/>
            </a:pPr>
            <a:r>
              <a:rPr lang="ja-JP" altLang="en-US" sz="2400" b="1" dirty="0">
                <a:ea typeface="Meiryo UI" pitchFamily="50" charset="-128"/>
              </a:rPr>
              <a:t>これらの事実から、 「タージマハル」の方が「インディア」よりも</a:t>
            </a:r>
            <a:endParaRPr lang="en-US" altLang="ja-JP" sz="2400" b="1" dirty="0">
              <a:ea typeface="Meiryo UI" pitchFamily="50" charset="-128"/>
            </a:endParaRPr>
          </a:p>
          <a:p>
            <a:pPr eaLnBrk="1" hangingPunct="1">
              <a:spcBef>
                <a:spcPct val="0"/>
              </a:spcBef>
              <a:buFontTx/>
              <a:buNone/>
            </a:pPr>
            <a:r>
              <a:rPr lang="ja-JP" altLang="en-US" sz="2400" b="1" dirty="0">
                <a:ea typeface="Meiryo UI" pitchFamily="50" charset="-128"/>
              </a:rPr>
              <a:t>味がいいと結論付けられる。</a:t>
            </a:r>
          </a:p>
        </p:txBody>
      </p:sp>
      <p:sp>
        <p:nvSpPr>
          <p:cNvPr id="5" name="Rectangle 30"/>
          <p:cNvSpPr>
            <a:spLocks noChangeArrowheads="1"/>
          </p:cNvSpPr>
          <p:nvPr/>
        </p:nvSpPr>
        <p:spPr bwMode="auto">
          <a:xfrm>
            <a:off x="599302" y="1535264"/>
            <a:ext cx="3738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lgn="l" eaLnBrk="0" hangingPunct="0">
              <a:spcBef>
                <a:spcPct val="20000"/>
              </a:spcBef>
              <a:buChar char="•"/>
              <a:defRPr kumimoji="1" sz="3200">
                <a:solidFill>
                  <a:schemeClr val="tx1"/>
                </a:solidFill>
                <a:latin typeface="Times New Roman" pitchFamily="18" charset="0"/>
                <a:ea typeface="ＭＳ Ｐゴシック"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400" b="1" dirty="0">
                <a:ea typeface="Meiryo UI" pitchFamily="50" charset="-128"/>
              </a:rPr>
              <a:t>以下は</a:t>
            </a:r>
            <a:r>
              <a:rPr lang="ja-JP" altLang="en-US" sz="2400" b="1" dirty="0" smtClean="0">
                <a:ea typeface="Meiryo UI" pitchFamily="50" charset="-128"/>
              </a:rPr>
              <a:t>正しいといえますか</a:t>
            </a:r>
            <a:r>
              <a:rPr lang="ja-JP" altLang="en-US" sz="2400" b="1" dirty="0">
                <a:ea typeface="Meiryo UI" pitchFamily="50" charset="-128"/>
              </a:rPr>
              <a:t>？</a:t>
            </a: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0192" y="5877272"/>
            <a:ext cx="1386968" cy="4986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図 6"/>
          <p:cNvPicPr>
            <a:picLocks noChangeAspect="1"/>
          </p:cNvPicPr>
          <p:nvPr/>
        </p:nvPicPr>
        <p:blipFill>
          <a:blip r:embed="rId4" cstate="print"/>
          <a:stretch>
            <a:fillRect/>
          </a:stretch>
        </p:blipFill>
        <p:spPr>
          <a:xfrm>
            <a:off x="7794078" y="5576866"/>
            <a:ext cx="955114" cy="802533"/>
          </a:xfrm>
          <a:prstGeom prst="rect">
            <a:avLst/>
          </a:prstGeom>
        </p:spPr>
      </p:pic>
    </p:spTree>
    <p:extLst>
      <p:ext uri="{BB962C8B-B14F-4D97-AF65-F5344CB8AC3E}">
        <p14:creationId xmlns:p14="http://schemas.microsoft.com/office/powerpoint/2010/main" val="105121718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568325" y="620713"/>
            <a:ext cx="8243888" cy="60642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3600" b="1" dirty="0" smtClean="0">
                <a:solidFill>
                  <a:srgbClr val="000000"/>
                </a:solidFill>
                <a:latin typeface="Meiryo UI" pitchFamily="50" charset="-128"/>
                <a:ea typeface="Meiryo UI" pitchFamily="50" charset="-128"/>
              </a:rPr>
              <a:t>演習５</a:t>
            </a:r>
            <a:endParaRPr lang="ja-JP" altLang="en-US" sz="3600" b="1" dirty="0">
              <a:solidFill>
                <a:srgbClr val="000000"/>
              </a:solidFill>
              <a:latin typeface="Meiryo UI" pitchFamily="50" charset="-128"/>
              <a:ea typeface="Meiryo UI" pitchFamily="50" charset="-128"/>
            </a:endParaRPr>
          </a:p>
        </p:txBody>
      </p:sp>
      <p:sp>
        <p:nvSpPr>
          <p:cNvPr id="3" name="Rectangle 30"/>
          <p:cNvSpPr>
            <a:spLocks noChangeArrowheads="1"/>
          </p:cNvSpPr>
          <p:nvPr/>
        </p:nvSpPr>
        <p:spPr bwMode="auto">
          <a:xfrm>
            <a:off x="568325" y="1390433"/>
            <a:ext cx="8243888" cy="16312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lgn="l" eaLnBrk="0" hangingPunct="0">
              <a:spcBef>
                <a:spcPct val="20000"/>
              </a:spcBef>
              <a:buChar char="•"/>
              <a:defRPr kumimoji="1" sz="3200">
                <a:solidFill>
                  <a:schemeClr val="tx1"/>
                </a:solidFill>
                <a:latin typeface="Times New Roman" pitchFamily="18" charset="0"/>
                <a:ea typeface="ＭＳ Ｐゴシック"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charset="-128"/>
              </a:defRPr>
            </a:lvl9pPr>
          </a:lstStyle>
          <a:p>
            <a:pPr eaLnBrk="1" hangingPunct="1">
              <a:spcBef>
                <a:spcPct val="0"/>
              </a:spcBef>
              <a:buFontTx/>
              <a:buNone/>
            </a:pPr>
            <a:r>
              <a:rPr lang="ja-JP" altLang="en-US" sz="2000" b="1" dirty="0">
                <a:solidFill>
                  <a:srgbClr val="000000"/>
                </a:solidFill>
                <a:ea typeface="Meiryo UI" pitchFamily="50" charset="-128"/>
              </a:rPr>
              <a:t>次のような事実がわかっていたとして</a:t>
            </a:r>
            <a:r>
              <a:rPr lang="ja-JP" altLang="en-US" sz="2000" b="1" dirty="0" smtClean="0">
                <a:solidFill>
                  <a:srgbClr val="000000"/>
                </a:solidFill>
                <a:ea typeface="Meiryo UI" pitchFamily="50" charset="-128"/>
              </a:rPr>
              <a:t>、「</a:t>
            </a:r>
            <a:r>
              <a:rPr lang="ja-JP" altLang="en-US" sz="2000" b="1" dirty="0">
                <a:solidFill>
                  <a:srgbClr val="000000"/>
                </a:solidFill>
                <a:ea typeface="Meiryo UI" pitchFamily="50" charset="-128"/>
              </a:rPr>
              <a:t>ツバメが低く飛ぶと雨が近い」可能性が高いの</a:t>
            </a:r>
            <a:r>
              <a:rPr lang="ja-JP" altLang="en-US" sz="2000" b="1" dirty="0" smtClean="0">
                <a:solidFill>
                  <a:srgbClr val="000000"/>
                </a:solidFill>
                <a:ea typeface="Meiryo UI" pitchFamily="50" charset="-128"/>
              </a:rPr>
              <a:t>は</a:t>
            </a:r>
            <a:r>
              <a:rPr lang="ja-JP" altLang="en-US" sz="2000" b="1" dirty="0">
                <a:solidFill>
                  <a:srgbClr val="000000"/>
                </a:solidFill>
                <a:ea typeface="Meiryo UI" pitchFamily="50" charset="-128"/>
              </a:rPr>
              <a:t>　なぜか、論理的に説明して下さい</a:t>
            </a:r>
            <a:r>
              <a:rPr lang="ja-JP" altLang="en-US" sz="2000" b="1" dirty="0" smtClean="0">
                <a:solidFill>
                  <a:srgbClr val="000000"/>
                </a:solidFill>
                <a:ea typeface="Meiryo UI" pitchFamily="50" charset="-128"/>
              </a:rPr>
              <a:t>。</a:t>
            </a:r>
            <a:endParaRPr lang="en-US" altLang="ja-JP" sz="2000" b="1" dirty="0" smtClean="0">
              <a:solidFill>
                <a:srgbClr val="000000"/>
              </a:solidFill>
              <a:ea typeface="Meiryo UI" pitchFamily="50" charset="-128"/>
            </a:endParaRPr>
          </a:p>
          <a:p>
            <a:pPr eaLnBrk="1" hangingPunct="1">
              <a:spcBef>
                <a:spcPct val="0"/>
              </a:spcBef>
              <a:buFontTx/>
              <a:buNone/>
            </a:pPr>
            <a:r>
              <a:rPr lang="ja-JP" altLang="en-US" sz="2000" b="1" dirty="0">
                <a:solidFill>
                  <a:srgbClr val="000000"/>
                </a:solidFill>
                <a:ea typeface="Meiryo UI" pitchFamily="50" charset="-128"/>
              </a:rPr>
              <a:t>事実：</a:t>
            </a:r>
          </a:p>
          <a:p>
            <a:pPr eaLnBrk="1" hangingPunct="1">
              <a:spcBef>
                <a:spcPct val="0"/>
              </a:spcBef>
              <a:buFontTx/>
              <a:buNone/>
            </a:pPr>
            <a:r>
              <a:rPr lang="ja-JP" altLang="en-US" sz="2000" b="1" dirty="0">
                <a:solidFill>
                  <a:srgbClr val="000000"/>
                </a:solidFill>
                <a:ea typeface="Meiryo UI" pitchFamily="50" charset="-128"/>
              </a:rPr>
              <a:t>・トンボの餌は、蚊、ハエ、アブなど主に羽虫</a:t>
            </a:r>
          </a:p>
          <a:p>
            <a:pPr eaLnBrk="1" hangingPunct="1">
              <a:spcBef>
                <a:spcPct val="0"/>
              </a:spcBef>
              <a:buFontTx/>
              <a:buNone/>
            </a:pPr>
            <a:r>
              <a:rPr lang="ja-JP" altLang="en-US" sz="2000" b="1" dirty="0">
                <a:solidFill>
                  <a:srgbClr val="000000"/>
                </a:solidFill>
                <a:ea typeface="Meiryo UI" pitchFamily="50" charset="-128"/>
              </a:rPr>
              <a:t>・ツバメの餌は、ガ、チョウ、トンボ、カゲロウ</a:t>
            </a:r>
            <a:r>
              <a:rPr lang="ja-JP" altLang="en-US" sz="2000" b="1" dirty="0" smtClean="0">
                <a:solidFill>
                  <a:srgbClr val="000000"/>
                </a:solidFill>
                <a:ea typeface="Meiryo UI" pitchFamily="50" charset="-128"/>
              </a:rPr>
              <a:t>など</a:t>
            </a:r>
            <a:endParaRPr lang="ja-JP" altLang="en-US" sz="2000" b="1" dirty="0">
              <a:solidFill>
                <a:srgbClr val="000000"/>
              </a:solidFill>
              <a:ea typeface="Meiryo UI" pitchFamily="50" charset="-128"/>
            </a:endParaRPr>
          </a:p>
        </p:txBody>
      </p:sp>
      <p:cxnSp>
        <p:nvCxnSpPr>
          <p:cNvPr id="4" name="直線コネクタ 3"/>
          <p:cNvCxnSpPr/>
          <p:nvPr/>
        </p:nvCxnSpPr>
        <p:spPr bwMode="auto">
          <a:xfrm>
            <a:off x="729829" y="3023283"/>
            <a:ext cx="7920880" cy="0"/>
          </a:xfrm>
          <a:prstGeom prst="line">
            <a:avLst/>
          </a:prstGeom>
          <a:solidFill>
            <a:schemeClr val="accent1"/>
          </a:solidFill>
          <a:ln w="12700" cap="flat" cmpd="sng" algn="ctr">
            <a:solidFill>
              <a:schemeClr val="tx1"/>
            </a:solidFill>
            <a:prstDash val="solid"/>
            <a:round/>
            <a:headEnd type="none" w="sm" len="sm"/>
            <a:tailEnd type="none" w="sm" len="sm"/>
          </a:ln>
          <a:effectLst/>
        </p:spPr>
      </p:cxnSp>
      <p:pic>
        <p:nvPicPr>
          <p:cNvPr id="5" name="図 4"/>
          <p:cNvPicPr>
            <a:picLocks noChangeAspect="1"/>
          </p:cNvPicPr>
          <p:nvPr/>
        </p:nvPicPr>
        <p:blipFill>
          <a:blip r:embed="rId3"/>
          <a:stretch>
            <a:fillRect/>
          </a:stretch>
        </p:blipFill>
        <p:spPr>
          <a:xfrm>
            <a:off x="7524328" y="2221273"/>
            <a:ext cx="671818" cy="511407"/>
          </a:xfrm>
          <a:prstGeom prst="rect">
            <a:avLst/>
          </a:prstGeom>
        </p:spPr>
      </p:pic>
    </p:spTree>
    <p:extLst>
      <p:ext uri="{BB962C8B-B14F-4D97-AF65-F5344CB8AC3E}">
        <p14:creationId xmlns:p14="http://schemas.microsoft.com/office/powerpoint/2010/main" val="21028796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4"/>
          <p:cNvSpPr>
            <a:spLocks noChangeArrowheads="1"/>
          </p:cNvSpPr>
          <p:nvPr/>
        </p:nvSpPr>
        <p:spPr bwMode="auto">
          <a:xfrm>
            <a:off x="468313" y="1340768"/>
            <a:ext cx="8496175" cy="507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square">
            <a:spAutoFit/>
          </a:bodyPr>
          <a:lstStyle>
            <a:lvl1pPr algn="l" eaLnBrk="0" hangingPunct="0">
              <a:spcBef>
                <a:spcPct val="20000"/>
              </a:spcBef>
              <a:buChar char="•"/>
              <a:defRPr kumimoji="1" sz="3200">
                <a:solidFill>
                  <a:schemeClr val="tx1"/>
                </a:solidFill>
                <a:latin typeface="Times New Roman" pitchFamily="18" charset="0"/>
                <a:ea typeface="ＭＳ Ｐゴシック" pitchFamily="50" charset="-128"/>
              </a:defRPr>
            </a:lvl1pPr>
            <a:lvl2pPr marL="742950" indent="-285750" algn="l" eaLnBrk="0" hangingPunct="0">
              <a:spcBef>
                <a:spcPct val="20000"/>
              </a:spcBef>
              <a:buChar char="–"/>
              <a:defRPr kumimoji="1" sz="2800">
                <a:solidFill>
                  <a:schemeClr val="tx1"/>
                </a:solidFill>
                <a:latin typeface="Times New Roman" pitchFamily="18" charset="0"/>
                <a:ea typeface="ＭＳ Ｐゴシック" pitchFamily="50" charset="-128"/>
              </a:defRPr>
            </a:lvl2pPr>
            <a:lvl3pPr marL="1143000" indent="-228600" algn="l" eaLnBrk="0" hangingPunct="0">
              <a:spcBef>
                <a:spcPct val="20000"/>
              </a:spcBef>
              <a:buChar char="•"/>
              <a:defRPr kumimoji="1" sz="2400">
                <a:solidFill>
                  <a:schemeClr val="tx1"/>
                </a:solidFill>
                <a:latin typeface="Times New Roman" pitchFamily="18" charset="0"/>
                <a:ea typeface="ＭＳ Ｐゴシック" pitchFamily="50" charset="-128"/>
              </a:defRPr>
            </a:lvl3pPr>
            <a:lvl4pPr marL="16002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4pPr>
            <a:lvl5pPr marL="2057400" indent="-228600" algn="l" eaLnBrk="0" hangingPunct="0">
              <a:spcBef>
                <a:spcPct val="20000"/>
              </a:spcBef>
              <a:buChar char="•"/>
              <a:defRPr kumimoji="1" sz="2000">
                <a:solidFill>
                  <a:schemeClr val="tx1"/>
                </a:solidFill>
                <a:latin typeface="Times New Roman" pitchFamily="18" charset="0"/>
                <a:ea typeface="ＭＳ Ｐゴシック" pitchFamily="50" charset="-128"/>
              </a:defRPr>
            </a:lvl5pPr>
            <a:lvl6pPr marL="25146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6pPr>
            <a:lvl7pPr marL="29718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7pPr>
            <a:lvl8pPr marL="34290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8pPr>
            <a:lvl9pPr marL="3886200" indent="-228600" eaLnBrk="0" fontAlgn="base" hangingPunct="0">
              <a:spcBef>
                <a:spcPct val="20000"/>
              </a:spcBef>
              <a:spcAft>
                <a:spcPct val="0"/>
              </a:spcAft>
              <a:buChar char="•"/>
              <a:defRPr kumimoji="1" sz="2000">
                <a:solidFill>
                  <a:schemeClr val="tx1"/>
                </a:solidFill>
                <a:latin typeface="Times New Roman" pitchFamily="18" charset="0"/>
                <a:ea typeface="ＭＳ Ｐゴシック" pitchFamily="50" charset="-128"/>
              </a:defRPr>
            </a:lvl9pPr>
          </a:lstStyle>
          <a:p>
            <a:pPr eaLnBrk="1" hangingPunct="1">
              <a:spcBef>
                <a:spcPct val="0"/>
              </a:spcBef>
              <a:buNone/>
            </a:pPr>
            <a:r>
              <a:rPr lang="ja-JP" altLang="en-US" sz="1800" dirty="0">
                <a:solidFill>
                  <a:srgbClr val="000000"/>
                </a:solidFill>
                <a:latin typeface="HGP創英角ｺﾞｼｯｸUB" pitchFamily="50" charset="-128"/>
                <a:ea typeface="HGP創英角ｺﾞｼｯｸUB" pitchFamily="50" charset="-128"/>
              </a:rPr>
              <a:t>　</a:t>
            </a:r>
            <a:r>
              <a:rPr lang="ja-JP" altLang="en-US" sz="1800" dirty="0" smtClean="0">
                <a:solidFill>
                  <a:srgbClr val="000000"/>
                </a:solidFill>
                <a:latin typeface="HGP創英角ｺﾞｼｯｸUB" pitchFamily="50" charset="-128"/>
                <a:ea typeface="HGP創英角ｺﾞｼｯｸUB" pitchFamily="50" charset="-128"/>
              </a:rPr>
              <a:t>当社は従業員</a:t>
            </a:r>
            <a:r>
              <a:rPr lang="en-US" altLang="ja-JP" sz="1800" dirty="0" smtClean="0">
                <a:solidFill>
                  <a:srgbClr val="000000"/>
                </a:solidFill>
                <a:latin typeface="HGP創英角ｺﾞｼｯｸUB" pitchFamily="50" charset="-128"/>
                <a:ea typeface="HGP創英角ｺﾞｼｯｸUB" pitchFamily="50" charset="-128"/>
              </a:rPr>
              <a:t>11000</a:t>
            </a:r>
            <a:r>
              <a:rPr lang="ja-JP" altLang="en-US" sz="1800" dirty="0" smtClean="0">
                <a:solidFill>
                  <a:srgbClr val="000000"/>
                </a:solidFill>
                <a:latin typeface="HGP創英角ｺﾞｼｯｸUB" pitchFamily="50" charset="-128"/>
                <a:ea typeface="HGP創英角ｺﾞｼｯｸUB" pitchFamily="50" charset="-128"/>
              </a:rPr>
              <a:t>名の自動車メーカーであり、年に約</a:t>
            </a:r>
            <a:r>
              <a:rPr lang="en-US" altLang="ja-JP" sz="1800" dirty="0" smtClean="0">
                <a:solidFill>
                  <a:srgbClr val="000000"/>
                </a:solidFill>
                <a:latin typeface="HGP創英角ｺﾞｼｯｸUB" pitchFamily="50" charset="-128"/>
                <a:ea typeface="HGP創英角ｺﾞｼｯｸUB" pitchFamily="50" charset="-128"/>
              </a:rPr>
              <a:t>9000</a:t>
            </a:r>
            <a:r>
              <a:rPr lang="ja-JP" altLang="en-US" sz="1800" dirty="0" smtClean="0">
                <a:solidFill>
                  <a:srgbClr val="000000"/>
                </a:solidFill>
                <a:latin typeface="HGP創英角ｺﾞｼｯｸUB" pitchFamily="50" charset="-128"/>
                <a:ea typeface="HGP創英角ｺﾞｼｯｸUB" pitchFamily="50" charset="-128"/>
              </a:rPr>
              <a:t>台の乗用車を製造、販売している。そのうち、約</a:t>
            </a:r>
            <a:r>
              <a:rPr lang="en-US" altLang="ja-JP" sz="1800" dirty="0" smtClean="0">
                <a:solidFill>
                  <a:srgbClr val="000000"/>
                </a:solidFill>
                <a:latin typeface="HGP創英角ｺﾞｼｯｸUB" pitchFamily="50" charset="-128"/>
                <a:ea typeface="HGP創英角ｺﾞｼｯｸUB" pitchFamily="50" charset="-128"/>
              </a:rPr>
              <a:t>30</a:t>
            </a:r>
            <a:r>
              <a:rPr lang="ja-JP" altLang="en-US" sz="1800" dirty="0" smtClean="0">
                <a:solidFill>
                  <a:srgbClr val="000000"/>
                </a:solidFill>
                <a:latin typeface="HGP創英角ｺﾞｼｯｸUB" pitchFamily="50" charset="-128"/>
                <a:ea typeface="HGP創英角ｺﾞｼｯｸUB" pitchFamily="50" charset="-128"/>
              </a:rPr>
              <a:t>％は海外生産であるが、海外での人件費高騰に伴い、少しずつ国内生産の比率を増している。我々は、当社の研究開発部に所属し、主に画像処理技術の開発に携わっている。</a:t>
            </a:r>
            <a:endParaRPr lang="en-US" altLang="ja-JP" sz="1800" dirty="0" smtClean="0">
              <a:solidFill>
                <a:srgbClr val="000000"/>
              </a:solidFill>
              <a:latin typeface="HGP創英角ｺﾞｼｯｸUB" pitchFamily="50" charset="-128"/>
              <a:ea typeface="HGP創英角ｺﾞｼｯｸUB" pitchFamily="50" charset="-128"/>
            </a:endParaRPr>
          </a:p>
          <a:p>
            <a:pPr eaLnBrk="1" hangingPunct="1">
              <a:spcBef>
                <a:spcPct val="0"/>
              </a:spcBef>
              <a:buNone/>
            </a:pPr>
            <a:r>
              <a:rPr lang="ja-JP" altLang="en-US" sz="1800" dirty="0">
                <a:solidFill>
                  <a:srgbClr val="000000"/>
                </a:solidFill>
                <a:latin typeface="HGP創英角ｺﾞｼｯｸUB" pitchFamily="50" charset="-128"/>
                <a:ea typeface="HGP創英角ｺﾞｼｯｸUB" pitchFamily="50" charset="-128"/>
              </a:rPr>
              <a:t>　</a:t>
            </a:r>
            <a:r>
              <a:rPr lang="ja-JP" altLang="en-US" sz="1800" dirty="0" smtClean="0">
                <a:solidFill>
                  <a:srgbClr val="000000"/>
                </a:solidFill>
                <a:latin typeface="HGP創英角ｺﾞｼｯｸUB" pitchFamily="50" charset="-128"/>
                <a:ea typeface="HGP創英角ｺﾞｼｯｸUB" pitchFamily="50" charset="-128"/>
              </a:rPr>
              <a:t>昨今</a:t>
            </a:r>
            <a:r>
              <a:rPr lang="ja-JP" altLang="en-US" sz="1800" dirty="0">
                <a:solidFill>
                  <a:srgbClr val="000000"/>
                </a:solidFill>
                <a:latin typeface="HGP創英角ｺﾞｼｯｸUB" pitchFamily="50" charset="-128"/>
                <a:ea typeface="HGP創英角ｺﾞｼｯｸUB" pitchFamily="50" charset="-128"/>
              </a:rPr>
              <a:t>、高速道路や主要道路の交通渋滞が常態化し、また、高齢ドライバーによる交通事故が増加していることから、自動運転技術への期待が高まっている。すでに、自動ブレーキ等のレベル</a:t>
            </a:r>
            <a:r>
              <a:rPr lang="en-US" altLang="ja-JP" sz="1800" dirty="0">
                <a:solidFill>
                  <a:srgbClr val="000000"/>
                </a:solidFill>
                <a:latin typeface="HGP創英角ｺﾞｼｯｸUB" pitchFamily="50" charset="-128"/>
                <a:ea typeface="HGP創英角ｺﾞｼｯｸUB" pitchFamily="50" charset="-128"/>
              </a:rPr>
              <a:t>1</a:t>
            </a:r>
            <a:r>
              <a:rPr lang="ja-JP" altLang="en-US" sz="1800" dirty="0">
                <a:solidFill>
                  <a:srgbClr val="000000"/>
                </a:solidFill>
                <a:latin typeface="HGP創英角ｺﾞｼｯｸUB" pitchFamily="50" charset="-128"/>
                <a:ea typeface="HGP創英角ｺﾞｼｯｸUB" pitchFamily="50" charset="-128"/>
              </a:rPr>
              <a:t>（単体技術による運転支援）は実用化されており、世界の運転支援機能搭載台数は</a:t>
            </a:r>
            <a:r>
              <a:rPr lang="en-US" altLang="ja-JP" sz="1800" dirty="0" smtClean="0">
                <a:solidFill>
                  <a:srgbClr val="000000"/>
                </a:solidFill>
                <a:latin typeface="HGP創英角ｺﾞｼｯｸUB" pitchFamily="50" charset="-128"/>
                <a:ea typeface="HGP創英角ｺﾞｼｯｸUB" pitchFamily="50" charset="-128"/>
              </a:rPr>
              <a:t>2019</a:t>
            </a:r>
            <a:r>
              <a:rPr lang="ja-JP" altLang="en-US" sz="1800" dirty="0" smtClean="0">
                <a:solidFill>
                  <a:srgbClr val="000000"/>
                </a:solidFill>
                <a:latin typeface="HGP創英角ｺﾞｼｯｸUB" pitchFamily="50" charset="-128"/>
                <a:ea typeface="HGP創英角ｺﾞｼｯｸUB" pitchFamily="50" charset="-128"/>
              </a:rPr>
              <a:t>年</a:t>
            </a:r>
            <a:r>
              <a:rPr lang="ja-JP" altLang="en-US" sz="1800" dirty="0">
                <a:solidFill>
                  <a:srgbClr val="000000"/>
                </a:solidFill>
                <a:latin typeface="HGP創英角ｺﾞｼｯｸUB" pitchFamily="50" charset="-128"/>
                <a:ea typeface="HGP創英角ｺﾞｼｯｸUB" pitchFamily="50" charset="-128"/>
              </a:rPr>
              <a:t>には</a:t>
            </a:r>
            <a:r>
              <a:rPr lang="en-US" altLang="ja-JP" sz="1800" dirty="0">
                <a:solidFill>
                  <a:srgbClr val="000000"/>
                </a:solidFill>
                <a:latin typeface="HGP創英角ｺﾞｼｯｸUB" pitchFamily="50" charset="-128"/>
                <a:ea typeface="HGP創英角ｺﾞｼｯｸUB" pitchFamily="50" charset="-128"/>
              </a:rPr>
              <a:t>2400</a:t>
            </a:r>
            <a:r>
              <a:rPr lang="ja-JP" altLang="en-US" sz="1800" dirty="0">
                <a:solidFill>
                  <a:srgbClr val="000000"/>
                </a:solidFill>
                <a:latin typeface="HGP創英角ｺﾞｼｯｸUB" pitchFamily="50" charset="-128"/>
                <a:ea typeface="HGP創英角ｺﾞｼｯｸUB" pitchFamily="50" charset="-128"/>
              </a:rPr>
              <a:t>万台に達した。レベル</a:t>
            </a:r>
            <a:r>
              <a:rPr lang="en-US" altLang="ja-JP" sz="1800" dirty="0">
                <a:solidFill>
                  <a:srgbClr val="000000"/>
                </a:solidFill>
                <a:latin typeface="HGP創英角ｺﾞｼｯｸUB" pitchFamily="50" charset="-128"/>
                <a:ea typeface="HGP創英角ｺﾞｼｯｸUB" pitchFamily="50" charset="-128"/>
              </a:rPr>
              <a:t>4</a:t>
            </a:r>
            <a:r>
              <a:rPr lang="ja-JP" altLang="en-US" sz="1800" dirty="0">
                <a:solidFill>
                  <a:srgbClr val="000000"/>
                </a:solidFill>
                <a:latin typeface="HGP創英角ｺﾞｼｯｸUB" pitchFamily="50" charset="-128"/>
                <a:ea typeface="HGP創英角ｺﾞｼｯｸUB" pitchFamily="50" charset="-128"/>
              </a:rPr>
              <a:t>（限定条件での完全システム自動運転）まで含めた自動運転車台数市場予測は、規模</a:t>
            </a:r>
            <a:r>
              <a:rPr lang="en-US" altLang="ja-JP" sz="1800" dirty="0">
                <a:solidFill>
                  <a:srgbClr val="000000"/>
                </a:solidFill>
                <a:latin typeface="HGP創英角ｺﾞｼｯｸUB" pitchFamily="50" charset="-128"/>
                <a:ea typeface="HGP創英角ｺﾞｼｯｸUB" pitchFamily="50" charset="-128"/>
              </a:rPr>
              <a:t>2020</a:t>
            </a:r>
            <a:r>
              <a:rPr lang="ja-JP" altLang="en-US" sz="1800" dirty="0">
                <a:solidFill>
                  <a:srgbClr val="000000"/>
                </a:solidFill>
                <a:latin typeface="HGP創英角ｺﾞｼｯｸUB" pitchFamily="50" charset="-128"/>
                <a:ea typeface="HGP創英角ｺﾞｼｯｸUB" pitchFamily="50" charset="-128"/>
              </a:rPr>
              <a:t>年には</a:t>
            </a:r>
            <a:r>
              <a:rPr lang="en-US" altLang="ja-JP" sz="1800" dirty="0">
                <a:solidFill>
                  <a:srgbClr val="000000"/>
                </a:solidFill>
                <a:latin typeface="HGP創英角ｺﾞｼｯｸUB" pitchFamily="50" charset="-128"/>
                <a:ea typeface="HGP創英角ｺﾞｼｯｸUB" pitchFamily="50" charset="-128"/>
              </a:rPr>
              <a:t>4400</a:t>
            </a:r>
            <a:r>
              <a:rPr lang="ja-JP" altLang="en-US" sz="1800" dirty="0">
                <a:solidFill>
                  <a:srgbClr val="000000"/>
                </a:solidFill>
                <a:latin typeface="HGP創英角ｺﾞｼｯｸUB" pitchFamily="50" charset="-128"/>
                <a:ea typeface="HGP創英角ｺﾞｼｯｸUB" pitchFamily="50" charset="-128"/>
              </a:rPr>
              <a:t>万台、</a:t>
            </a:r>
            <a:r>
              <a:rPr lang="en-US" altLang="ja-JP" sz="1800" dirty="0">
                <a:solidFill>
                  <a:srgbClr val="000000"/>
                </a:solidFill>
                <a:latin typeface="HGP創英角ｺﾞｼｯｸUB" pitchFamily="50" charset="-128"/>
                <a:ea typeface="HGP創英角ｺﾞｼｯｸUB" pitchFamily="50" charset="-128"/>
              </a:rPr>
              <a:t>2030</a:t>
            </a:r>
            <a:r>
              <a:rPr lang="ja-JP" altLang="en-US" sz="1800" dirty="0">
                <a:solidFill>
                  <a:srgbClr val="000000"/>
                </a:solidFill>
                <a:latin typeface="HGP創英角ｺﾞｼｯｸUB" pitchFamily="50" charset="-128"/>
                <a:ea typeface="HGP創英角ｺﾞｼｯｸUB" pitchFamily="50" charset="-128"/>
              </a:rPr>
              <a:t>年には</a:t>
            </a:r>
            <a:r>
              <a:rPr lang="en-US" altLang="ja-JP" sz="1800" dirty="0">
                <a:solidFill>
                  <a:srgbClr val="000000"/>
                </a:solidFill>
                <a:latin typeface="HGP創英角ｺﾞｼｯｸUB" pitchFamily="50" charset="-128"/>
                <a:ea typeface="HGP創英角ｺﾞｼｯｸUB" pitchFamily="50" charset="-128"/>
              </a:rPr>
              <a:t>8000</a:t>
            </a:r>
            <a:r>
              <a:rPr lang="ja-JP" altLang="en-US" sz="1800" dirty="0">
                <a:solidFill>
                  <a:srgbClr val="000000"/>
                </a:solidFill>
                <a:latin typeface="HGP創英角ｺﾞｼｯｸUB" pitchFamily="50" charset="-128"/>
                <a:ea typeface="HGP創英角ｺﾞｼｯｸUB" pitchFamily="50" charset="-128"/>
              </a:rPr>
              <a:t>万台と、今後も堅調な伸びが予想される。当社及び競合</a:t>
            </a:r>
            <a:r>
              <a:rPr lang="en-US" altLang="ja-JP" sz="1800" dirty="0">
                <a:solidFill>
                  <a:srgbClr val="000000"/>
                </a:solidFill>
                <a:latin typeface="HGP創英角ｺﾞｼｯｸUB" pitchFamily="50" charset="-128"/>
                <a:ea typeface="HGP創英角ｺﾞｼｯｸUB" pitchFamily="50" charset="-128"/>
              </a:rPr>
              <a:t>K</a:t>
            </a:r>
            <a:r>
              <a:rPr lang="ja-JP" altLang="en-US" sz="1800" dirty="0">
                <a:solidFill>
                  <a:srgbClr val="000000"/>
                </a:solidFill>
                <a:latin typeface="HGP創英角ｺﾞｼｯｸUB" pitchFamily="50" charset="-128"/>
                <a:ea typeface="HGP創英角ｺﾞｼｯｸUB" pitchFamily="50" charset="-128"/>
              </a:rPr>
              <a:t>社、</a:t>
            </a:r>
            <a:r>
              <a:rPr lang="en-US" altLang="ja-JP" sz="1800" dirty="0">
                <a:solidFill>
                  <a:srgbClr val="000000"/>
                </a:solidFill>
                <a:latin typeface="HGP創英角ｺﾞｼｯｸUB" pitchFamily="50" charset="-128"/>
                <a:ea typeface="HGP創英角ｺﾞｼｯｸUB" pitchFamily="50" charset="-128"/>
              </a:rPr>
              <a:t>B</a:t>
            </a:r>
            <a:r>
              <a:rPr lang="ja-JP" altLang="en-US" sz="1800" dirty="0">
                <a:solidFill>
                  <a:srgbClr val="000000"/>
                </a:solidFill>
                <a:latin typeface="HGP創英角ｺﾞｼｯｸUB" pitchFamily="50" charset="-128"/>
                <a:ea typeface="HGP創英角ｺﾞｼｯｸUB" pitchFamily="50" charset="-128"/>
              </a:rPr>
              <a:t>社ともに、自動ブレーキ機能搭載車</a:t>
            </a:r>
            <a:r>
              <a:rPr lang="ja-JP" altLang="en-US" sz="1800" dirty="0" smtClean="0">
                <a:solidFill>
                  <a:srgbClr val="000000"/>
                </a:solidFill>
                <a:latin typeface="HGP創英角ｺﾞｼｯｸUB" pitchFamily="50" charset="-128"/>
                <a:ea typeface="HGP創英角ｺﾞｼｯｸUB" pitchFamily="50" charset="-128"/>
              </a:rPr>
              <a:t>を開発、製造、販売</a:t>
            </a:r>
            <a:r>
              <a:rPr lang="ja-JP" altLang="en-US" sz="1800" dirty="0">
                <a:solidFill>
                  <a:srgbClr val="000000"/>
                </a:solidFill>
                <a:latin typeface="HGP創英角ｺﾞｼｯｸUB" pitchFamily="50" charset="-128"/>
                <a:ea typeface="HGP創英角ｺﾞｼｯｸUB" pitchFamily="50" charset="-128"/>
              </a:rPr>
              <a:t>している。ただし、当社が短距離分解能が高い</a:t>
            </a:r>
            <a:r>
              <a:rPr lang="en-US" altLang="ja-JP" sz="1800" dirty="0">
                <a:solidFill>
                  <a:srgbClr val="000000"/>
                </a:solidFill>
                <a:latin typeface="HGP創英角ｺﾞｼｯｸUB" pitchFamily="50" charset="-128"/>
                <a:ea typeface="HGP創英角ｺﾞｼｯｸUB" pitchFamily="50" charset="-128"/>
              </a:rPr>
              <a:t>LiDAR</a:t>
            </a:r>
            <a:r>
              <a:rPr lang="ja-JP" altLang="en-US" sz="1800" dirty="0">
                <a:solidFill>
                  <a:srgbClr val="000000"/>
                </a:solidFill>
                <a:latin typeface="HGP創英角ｺﾞｼｯｸUB" pitchFamily="50" charset="-128"/>
                <a:ea typeface="HGP創英角ｺﾞｼｯｸUB" pitchFamily="50" charset="-128"/>
              </a:rPr>
              <a:t>による車間距離測定であるのに対し、 </a:t>
            </a:r>
            <a:r>
              <a:rPr lang="en-US" altLang="ja-JP" sz="1800" dirty="0">
                <a:solidFill>
                  <a:srgbClr val="000000"/>
                </a:solidFill>
                <a:latin typeface="HGP創英角ｺﾞｼｯｸUB" pitchFamily="50" charset="-128"/>
                <a:ea typeface="HGP創英角ｺﾞｼｯｸUB" pitchFamily="50" charset="-128"/>
              </a:rPr>
              <a:t>K</a:t>
            </a:r>
            <a:r>
              <a:rPr lang="ja-JP" altLang="en-US" sz="1800" dirty="0">
                <a:solidFill>
                  <a:srgbClr val="000000"/>
                </a:solidFill>
                <a:latin typeface="HGP創英角ｺﾞｼｯｸUB" pitchFamily="50" charset="-128"/>
                <a:ea typeface="HGP創英角ｺﾞｼｯｸUB" pitchFamily="50" charset="-128"/>
              </a:rPr>
              <a:t>社と</a:t>
            </a:r>
            <a:r>
              <a:rPr lang="en-US" altLang="ja-JP" sz="1800" dirty="0">
                <a:solidFill>
                  <a:srgbClr val="000000"/>
                </a:solidFill>
                <a:latin typeface="HGP創英角ｺﾞｼｯｸUB" pitchFamily="50" charset="-128"/>
                <a:ea typeface="HGP創英角ｺﾞｼｯｸUB" pitchFamily="50" charset="-128"/>
              </a:rPr>
              <a:t>B</a:t>
            </a:r>
            <a:r>
              <a:rPr lang="ja-JP" altLang="en-US" sz="1800" dirty="0">
                <a:solidFill>
                  <a:srgbClr val="000000"/>
                </a:solidFill>
                <a:latin typeface="HGP創英角ｺﾞｼｯｸUB" pitchFamily="50" charset="-128"/>
                <a:ea typeface="HGP創英角ｺﾞｼｯｸUB" pitchFamily="50" charset="-128"/>
              </a:rPr>
              <a:t>社は長距離分解能が高いミリ波レーダーでの距離測定である。 </a:t>
            </a:r>
            <a:r>
              <a:rPr lang="en-US" altLang="ja-JP" sz="1800" dirty="0" smtClean="0">
                <a:solidFill>
                  <a:srgbClr val="000000"/>
                </a:solidFill>
                <a:latin typeface="HGP創英角ｺﾞｼｯｸUB" pitchFamily="50" charset="-128"/>
                <a:ea typeface="HGP創英角ｺﾞｼｯｸUB" pitchFamily="50" charset="-128"/>
              </a:rPr>
              <a:t>LiDAR</a:t>
            </a:r>
            <a:r>
              <a:rPr lang="ja-JP" altLang="en-US" sz="1800" dirty="0" smtClean="0">
                <a:solidFill>
                  <a:srgbClr val="000000"/>
                </a:solidFill>
                <a:latin typeface="HGP創英角ｺﾞｼｯｸUB" pitchFamily="50" charset="-128"/>
                <a:ea typeface="HGP創英角ｺﾞｼｯｸUB" pitchFamily="50" charset="-128"/>
              </a:rPr>
              <a:t>と</a:t>
            </a:r>
            <a:r>
              <a:rPr lang="ja-JP" altLang="en-US" sz="1800" dirty="0">
                <a:solidFill>
                  <a:srgbClr val="000000"/>
                </a:solidFill>
                <a:latin typeface="HGP創英角ｺﾞｼｯｸUB" pitchFamily="50" charset="-128"/>
                <a:ea typeface="HGP創英角ｺﾞｼｯｸUB" pitchFamily="50" charset="-128"/>
              </a:rPr>
              <a:t>は、レーザー光を</a:t>
            </a:r>
            <a:r>
              <a:rPr lang="ja-JP" altLang="en-US" sz="1800" dirty="0" smtClean="0">
                <a:solidFill>
                  <a:srgbClr val="000000"/>
                </a:solidFill>
                <a:latin typeface="HGP創英角ｺﾞｼｯｸUB" pitchFamily="50" charset="-128"/>
                <a:ea typeface="HGP創英角ｺﾞｼｯｸUB" pitchFamily="50" charset="-128"/>
              </a:rPr>
              <a:t>照射することによって、離れた</a:t>
            </a:r>
            <a:r>
              <a:rPr lang="ja-JP" altLang="en-US" sz="1800" dirty="0">
                <a:solidFill>
                  <a:srgbClr val="000000"/>
                </a:solidFill>
                <a:latin typeface="HGP創英角ｺﾞｼｯｸUB" pitchFamily="50" charset="-128"/>
                <a:ea typeface="HGP創英角ｺﾞｼｯｸUB" pitchFamily="50" charset="-128"/>
              </a:rPr>
              <a:t>ところの物体の</a:t>
            </a:r>
            <a:r>
              <a:rPr lang="ja-JP" altLang="en-US" sz="1800" dirty="0" smtClean="0">
                <a:solidFill>
                  <a:srgbClr val="000000"/>
                </a:solidFill>
                <a:latin typeface="HGP創英角ｺﾞｼｯｸUB" pitchFamily="50" charset="-128"/>
                <a:ea typeface="HGP創英角ｺﾞｼｯｸUB" pitchFamily="50" charset="-128"/>
              </a:rPr>
              <a:t>形やそこまでの距離を測定</a:t>
            </a:r>
            <a:r>
              <a:rPr lang="ja-JP" altLang="en-US" sz="1800" dirty="0">
                <a:solidFill>
                  <a:srgbClr val="000000"/>
                </a:solidFill>
                <a:latin typeface="HGP創英角ｺﾞｼｯｸUB" pitchFamily="50" charset="-128"/>
                <a:ea typeface="HGP創英角ｺﾞｼｯｸUB" pitchFamily="50" charset="-128"/>
              </a:rPr>
              <a:t>する</a:t>
            </a:r>
            <a:r>
              <a:rPr lang="ja-JP" altLang="en-US" sz="1800" dirty="0" smtClean="0">
                <a:solidFill>
                  <a:srgbClr val="000000"/>
                </a:solidFill>
                <a:latin typeface="HGP創英角ｺﾞｼｯｸUB" pitchFamily="50" charset="-128"/>
                <a:ea typeface="HGP創英角ｺﾞｼｯｸUB" pitchFamily="50" charset="-128"/>
              </a:rPr>
              <a:t>センシング技術</a:t>
            </a:r>
            <a:r>
              <a:rPr lang="ja-JP" altLang="en-US" sz="1800" dirty="0">
                <a:solidFill>
                  <a:srgbClr val="000000"/>
                </a:solidFill>
                <a:latin typeface="HGP創英角ｺﾞｼｯｸUB" pitchFamily="50" charset="-128"/>
                <a:ea typeface="HGP創英角ｺﾞｼｯｸUB" pitchFamily="50" charset="-128"/>
              </a:rPr>
              <a:t>の</a:t>
            </a:r>
            <a:r>
              <a:rPr lang="ja-JP" altLang="en-US" sz="1800" dirty="0" smtClean="0">
                <a:solidFill>
                  <a:srgbClr val="000000"/>
                </a:solidFill>
                <a:latin typeface="HGP創英角ｺﾞｼｯｸUB" pitchFamily="50" charset="-128"/>
                <a:ea typeface="HGP創英角ｺﾞｼｯｸUB" pitchFamily="50" charset="-128"/>
              </a:rPr>
              <a:t>こと</a:t>
            </a:r>
            <a:r>
              <a:rPr lang="ja-JP" altLang="en-US" sz="1800" dirty="0">
                <a:solidFill>
                  <a:srgbClr val="000000"/>
                </a:solidFill>
                <a:latin typeface="HGP創英角ｺﾞｼｯｸUB" pitchFamily="50" charset="-128"/>
                <a:ea typeface="HGP創英角ｺﾞｼｯｸUB" pitchFamily="50" charset="-128"/>
              </a:rPr>
              <a:t>で</a:t>
            </a:r>
            <a:r>
              <a:rPr lang="ja-JP" altLang="en-US" sz="1800" dirty="0" smtClean="0">
                <a:solidFill>
                  <a:srgbClr val="000000"/>
                </a:solidFill>
                <a:latin typeface="HGP創英角ｺﾞｼｯｸUB" pitchFamily="50" charset="-128"/>
                <a:ea typeface="HGP創英角ｺﾞｼｯｸUB" pitchFamily="50" charset="-128"/>
              </a:rPr>
              <a:t>ある。自動</a:t>
            </a:r>
            <a:r>
              <a:rPr lang="ja-JP" altLang="en-US" sz="1800" dirty="0">
                <a:solidFill>
                  <a:srgbClr val="000000"/>
                </a:solidFill>
                <a:latin typeface="HGP創英角ｺﾞｼｯｸUB" pitchFamily="50" charset="-128"/>
                <a:ea typeface="HGP創英角ｺﾞｼｯｸUB" pitchFamily="50" charset="-128"/>
              </a:rPr>
              <a:t>運転では、認知、判断、操作制御を自動で行うことが柱となっている。カーメーカーとしても、これらの要素技術が開発できれば、自動ブレーキや車線変更機能と組み合わせることにより、レベル</a:t>
            </a:r>
            <a:r>
              <a:rPr lang="en-US" altLang="ja-JP" sz="1800" dirty="0">
                <a:solidFill>
                  <a:srgbClr val="000000"/>
                </a:solidFill>
                <a:latin typeface="HGP創英角ｺﾞｼｯｸUB" pitchFamily="50" charset="-128"/>
                <a:ea typeface="HGP創英角ｺﾞｼｯｸUB" pitchFamily="50" charset="-128"/>
              </a:rPr>
              <a:t>3</a:t>
            </a:r>
            <a:r>
              <a:rPr lang="ja-JP" altLang="en-US" sz="1800" dirty="0">
                <a:solidFill>
                  <a:srgbClr val="000000"/>
                </a:solidFill>
                <a:latin typeface="HGP創英角ｺﾞｼｯｸUB" pitchFamily="50" charset="-128"/>
                <a:ea typeface="HGP創英角ｺﾞｼｯｸUB" pitchFamily="50" charset="-128"/>
              </a:rPr>
              <a:t>（限定条件での自動システム運転、緊急時ドライバー操作）への移行が早まり、同レベル国内認可後、自動運転市場で優位に立つことができる</a:t>
            </a:r>
            <a:r>
              <a:rPr lang="ja-JP" altLang="en-US" sz="1800" dirty="0" smtClean="0">
                <a:solidFill>
                  <a:srgbClr val="000000"/>
                </a:solidFill>
                <a:latin typeface="HGP創英角ｺﾞｼｯｸUB" pitchFamily="50" charset="-128"/>
                <a:ea typeface="HGP創英角ｺﾞｼｯｸUB" pitchFamily="50" charset="-128"/>
              </a:rPr>
              <a:t>。</a:t>
            </a:r>
            <a:endParaRPr lang="ja-JP" altLang="en-US" sz="1800" dirty="0">
              <a:solidFill>
                <a:srgbClr val="000000"/>
              </a:solidFill>
              <a:latin typeface="HGP創英角ｺﾞｼｯｸUB" pitchFamily="50" charset="-128"/>
              <a:ea typeface="HGP創英角ｺﾞｼｯｸUB" pitchFamily="50" charset="-128"/>
            </a:endParaRPr>
          </a:p>
        </p:txBody>
      </p:sp>
      <p:sp>
        <p:nvSpPr>
          <p:cNvPr id="3" name="正方形/長方形 2"/>
          <p:cNvSpPr/>
          <p:nvPr/>
        </p:nvSpPr>
        <p:spPr>
          <a:xfrm>
            <a:off x="568325" y="620713"/>
            <a:ext cx="8243888" cy="606425"/>
          </a:xfrm>
          <a:prstGeom prst="rect">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ja-JP" altLang="en-US" sz="3600" b="1" dirty="0">
                <a:solidFill>
                  <a:srgbClr val="000000"/>
                </a:solidFill>
                <a:latin typeface="Meiryo UI" panose="020B0604030504040204" pitchFamily="50" charset="-128"/>
                <a:ea typeface="Meiryo UI" panose="020B0604030504040204" pitchFamily="50" charset="-128"/>
              </a:rPr>
              <a:t>タイトル・</a:t>
            </a:r>
            <a:r>
              <a:rPr lang="ja-JP" altLang="en-US" sz="3600" b="1" dirty="0" smtClean="0">
                <a:solidFill>
                  <a:srgbClr val="000000"/>
                </a:solidFill>
                <a:latin typeface="Meiryo UI" panose="020B0604030504040204" pitchFamily="50" charset="-128"/>
                <a:ea typeface="Meiryo UI" panose="020B0604030504040204" pitchFamily="50" charset="-128"/>
              </a:rPr>
              <a:t>要約演習</a:t>
            </a:r>
            <a:endParaRPr lang="en-US" altLang="ja-JP" sz="3600" b="1" dirty="0">
              <a:solidFill>
                <a:srgbClr val="00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68382743"/>
      </p:ext>
    </p:extLst>
  </p:cSld>
  <p:clrMapOvr>
    <a:masterClrMapping/>
  </p:clrMapOvr>
  <p:timing>
    <p:tnLst>
      <p:par>
        <p:cTn id="1" dur="indefinite" restart="never" nodeType="tmRoot"/>
      </p:par>
    </p:tnLst>
  </p:timing>
</p:sld>
</file>

<file path=ppt/theme/theme1.xml><?xml version="1.0" encoding="utf-8"?>
<a:theme xmlns:a="http://schemas.openxmlformats.org/drawingml/2006/main" name="新しいﾌﾟﾚｾﾞﾝﾃｰｼｮﾝ">
  <a:themeElements>
    <a:clrScheme name="新しいﾌﾟﾚｾﾞﾝﾃｰｼｮﾝ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新しいﾌﾟﾚｾﾞﾝﾃｰｼｮﾝ">
      <a:majorFont>
        <a:latin typeface="Times New Roman"/>
        <a:ea typeface="ＭＳ Ｐゴシック"/>
        <a:cs typeface=""/>
      </a:majorFont>
      <a:minorFont>
        <a:latin typeface="Times New Roman"/>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1"/>
        </a:solidFill>
        <a:ln w="12700" cap="flat" cmpd="sng" algn="ctr">
          <a:solidFill>
            <a:schemeClr val="tx1"/>
          </a:solidFill>
          <a:prstDash val="solid"/>
          <a:round/>
          <a:headEnd type="none" w="sm" len="sm"/>
          <a:tailEnd type="none" w="sm" len="sm"/>
        </a:ln>
        <a:effectLst/>
      </a:spPr>
      <a:bodyPr vert="horz" wrap="square" lIns="91440" tIns="45720" rIns="91440" bIns="45720" numCol="1" rtlCol="0"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sz="2400" b="0" i="0" u="none" strike="noStrike" cap="none" normalizeH="0" baseline="0" smtClean="0">
            <a:ln>
              <a:noFill/>
            </a:ln>
            <a:solidFill>
              <a:schemeClr val="tx1"/>
            </a:solidFill>
            <a:effectLst/>
            <a:latin typeface="Times New Roman" pitchFamily="18" charset="0"/>
            <a:ea typeface="ＭＳ Ｐゴシック" pitchFamily="50" charset="-128"/>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Times New Roman" pitchFamily="18" charset="0"/>
            <a:ea typeface="ＭＳ Ｐゴシック" pitchFamily="50" charset="-128"/>
          </a:defRPr>
        </a:defPPr>
      </a:lstStyle>
    </a:lnDef>
  </a:objectDefaults>
  <a:extraClrSchemeLst>
    <a:extraClrScheme>
      <a:clrScheme name="新しいﾌﾟﾚｾﾞﾝﾃｰｼｮﾝ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新しいﾌﾟﾚｾﾞﾝﾃｰｼｮﾝ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新しいﾌﾟﾚｾﾞﾝﾃｰｼｮﾝ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新しいﾌﾟﾚｾﾞﾝﾃｰｼｮﾝ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新しいﾌﾟﾚｾﾞﾝﾃｰｼｮﾝ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新しいﾌﾟﾚｾﾞﾝﾃｰｼｮﾝ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新しいﾌﾟﾚｾﾞﾝﾃｰｼｮﾝ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20538</TotalTime>
  <Words>749</Words>
  <Application>Microsoft Office PowerPoint</Application>
  <PresentationFormat>画面に合わせる (4:3)</PresentationFormat>
  <Paragraphs>102</Paragraphs>
  <Slides>18</Slides>
  <Notes>18</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18</vt:i4>
      </vt:variant>
    </vt:vector>
  </HeadingPairs>
  <TitlesOfParts>
    <vt:vector size="26" baseType="lpstr">
      <vt:lpstr>HGP行書体</vt:lpstr>
      <vt:lpstr>HGP創英角ｺﾞｼｯｸUB</vt:lpstr>
      <vt:lpstr>Meiryo UI</vt:lpstr>
      <vt:lpstr>ＭＳ Ｐゴシック</vt:lpstr>
      <vt:lpstr>ＭＳ Ｐ明朝</vt:lpstr>
      <vt:lpstr>Arial</vt:lpstr>
      <vt:lpstr>Times New Roman</vt:lpstr>
      <vt:lpstr>新しいﾌﾟﾚｾﾞﾝﾃｰｼｮﾝ</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ｽﾗｲﾄﾞ ﾀｲﾄﾙなし</dc:title>
  <dc:creator>マイクロソフト株式会社</dc:creator>
  <cp:lastModifiedBy>KITAHARA</cp:lastModifiedBy>
  <cp:revision>1284</cp:revision>
  <cp:lastPrinted>1999-11-05T05:44:11Z</cp:lastPrinted>
  <dcterms:created xsi:type="dcterms:W3CDTF">1995-06-17T23:31:02Z</dcterms:created>
  <dcterms:modified xsi:type="dcterms:W3CDTF">2024-04-16T01:10:26Z</dcterms:modified>
</cp:coreProperties>
</file>